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 b="def" i="def"/>
      <a:tcStyle>
        <a:tcBdr/>
        <a:fill>
          <a:solidFill>
            <a:srgbClr val="FCE9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Testo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Titolo Testo</a:t>
            </a:r>
          </a:p>
        </p:txBody>
      </p:sp>
      <p:sp>
        <p:nvSpPr>
          <p:cNvPr id="12" name="Corpo livello uno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orpo livello uno…"/>
          <p:cNvSpPr txBox="1"/>
          <p:nvPr>
            <p:ph type="body" sz="quarter" idx="1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  <a:lvl2pPr marL="777875" indent="-333375" algn="ctr">
              <a:spcBef>
                <a:spcPts val="0"/>
              </a:spcBef>
              <a:defRPr i="1" sz="2400"/>
            </a:lvl2pPr>
            <a:lvl3pPr marL="1222375" indent="-333375" algn="ctr">
              <a:spcBef>
                <a:spcPts val="0"/>
              </a:spcBef>
              <a:defRPr i="1" sz="2400"/>
            </a:lvl3pPr>
            <a:lvl4pPr marL="1666875" indent="-333375" algn="ctr">
              <a:spcBef>
                <a:spcPts val="0"/>
              </a:spcBef>
              <a:defRPr i="1" sz="2400"/>
            </a:lvl4pPr>
            <a:lvl5pPr marL="2111375" indent="-333375" algn="ctr">
              <a:spcBef>
                <a:spcPts val="0"/>
              </a:spcBef>
              <a:defRPr i="1" sz="24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94" name="“Inserisci qui una citazione”."/>
          <p:cNvSpPr txBox="1"/>
          <p:nvPr>
            <p:ph type="body" sz="quarter" idx="13"/>
          </p:nvPr>
        </p:nvSpPr>
        <p:spPr>
          <a:xfrm>
            <a:off x="1270000" y="4267112"/>
            <a:ext cx="10464800" cy="60977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5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magin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Oriz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magin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olo Testo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Titolo Testo</a:t>
            </a:r>
          </a:p>
        </p:txBody>
      </p:sp>
      <p:sp>
        <p:nvSpPr>
          <p:cNvPr id="22" name="Corpo livello uno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- Centr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olo Testo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31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magin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olo Testo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Titolo Testo</a:t>
            </a:r>
          </a:p>
        </p:txBody>
      </p:sp>
      <p:sp>
        <p:nvSpPr>
          <p:cNvPr id="40" name="Corpo livello uno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1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- In al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49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e 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57" name="Corpo livello uno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58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, punti elenc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magin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67" name="Corpo livello uno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68" name="Numero diapositiva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Corpo livello uno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6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3 per 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magin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magin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magin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Testo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Titolo Testo</a:t>
            </a:r>
          </a:p>
        </p:txBody>
      </p:sp>
      <p:sp>
        <p:nvSpPr>
          <p:cNvPr id="3" name="Corpo livello uno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Numero diapositiva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jpeg"/><Relationship Id="rId3" Type="http://schemas.openxmlformats.org/officeDocument/2006/relationships/image" Target="../media/image6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7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hyperlink" Target="http://stalking.medlegmo.unimo.it/centri+case.shtml" TargetMode="External"/><Relationship Id="rId3" Type="http://schemas.openxmlformats.org/officeDocument/2006/relationships/hyperlink" Target="http://www.cddonna.it/" TargetMode="External"/><Relationship Id="rId4" Type="http://schemas.openxmlformats.org/officeDocument/2006/relationships/hyperlink" Target="http://www.donnecontroviolenza.it/" TargetMode="External"/><Relationship Id="rId5" Type="http://schemas.openxmlformats.org/officeDocument/2006/relationships/hyperlink" Target="http://www.udinazionale.org/" TargetMode="External"/><Relationship Id="rId6" Type="http://schemas.openxmlformats.org/officeDocument/2006/relationships/hyperlink" Target="mailto:staffettaudinazionale@gmail.com" TargetMode="External"/><Relationship Id="rId7" Type="http://schemas.openxmlformats.org/officeDocument/2006/relationships/hyperlink" Target="http://www.informanascita.it" TargetMode="External"/><Relationship Id="rId8" Type="http://schemas.openxmlformats.org/officeDocument/2006/relationships/hyperlink" Target="http://www.informanascita.it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doc02410820190417092600.pdf" descr="doc02410820190417092600.pdf"/>
          <p:cNvPicPr>
            <a:picLocks noChangeAspect="1"/>
          </p:cNvPicPr>
          <p:nvPr/>
        </p:nvPicPr>
        <p:blipFill>
          <a:blip r:embed="rId2">
            <a:extLst/>
          </a:blip>
          <a:srcRect l="0" t="5061" r="0" b="13793"/>
          <a:stretch>
            <a:fillRect/>
          </a:stretch>
        </p:blipFill>
        <p:spPr>
          <a:xfrm>
            <a:off x="5449412" y="969685"/>
            <a:ext cx="6697445" cy="7685184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La libera professione…"/>
          <p:cNvSpPr txBox="1"/>
          <p:nvPr/>
        </p:nvSpPr>
        <p:spPr>
          <a:xfrm>
            <a:off x="973197" y="2347104"/>
            <a:ext cx="3878673" cy="574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100"/>
            </a:pPr>
            <a:r>
              <a:t>La libera professione</a:t>
            </a:r>
          </a:p>
          <a:p>
            <a:pPr>
              <a:defRPr sz="3100"/>
            </a:pPr>
            <a:r>
              <a:t>come momento</a:t>
            </a:r>
          </a:p>
          <a:p>
            <a:pPr>
              <a:defRPr sz="3100"/>
            </a:pPr>
            <a:r>
              <a:t>di difesa</a:t>
            </a:r>
          </a:p>
          <a:p>
            <a:pPr>
              <a:defRPr sz="3100"/>
            </a:pPr>
            <a:r>
              <a:t>dei Diritti</a:t>
            </a:r>
          </a:p>
          <a:p>
            <a:pPr>
              <a:defRPr sz="3100"/>
            </a:pPr>
            <a:r>
              <a:t>delle </a:t>
            </a:r>
          </a:p>
          <a:p>
            <a:pPr>
              <a:defRPr sz="3100"/>
            </a:pPr>
            <a:r>
              <a:t>Donne</a:t>
            </a:r>
          </a:p>
          <a:p>
            <a:pPr>
              <a:defRPr sz="3100"/>
            </a:pPr>
          </a:p>
          <a:p>
            <a:pPr>
              <a:defRPr sz="3100"/>
            </a:pPr>
            <a:r>
              <a:t>Ester Veronesi</a:t>
            </a:r>
          </a:p>
          <a:p>
            <a:pPr>
              <a:defRPr sz="3100"/>
            </a:pPr>
          </a:p>
          <a:p>
            <a:pPr>
              <a:defRPr sz="3100"/>
            </a:pPr>
          </a:p>
          <a:p>
            <a:pPr>
              <a:defRPr sz="3100"/>
            </a:pPr>
          </a:p>
          <a:p>
            <a:pPr>
              <a:defRPr sz="3100"/>
            </a:pPr>
            <a:r>
              <a:t>3 maggio 2019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La Repubblica tutela la salute come fondamentale diritto dell’individuo ed interesse della collettività, e garantisce cure gratuite agli indigenti"/>
          <p:cNvSpPr txBox="1"/>
          <p:nvPr/>
        </p:nvSpPr>
        <p:spPr>
          <a:xfrm>
            <a:off x="2043218" y="1444510"/>
            <a:ext cx="8872347" cy="203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defRPr sz="3200"/>
            </a:lvl1pPr>
          </a:lstStyle>
          <a:p>
            <a:pPr/>
            <a:r>
              <a:t>La Costituzione tutela la salute come fondamentale diritto dell’individuo ed interesse della collettività, e garantisce cure gratuite agli indigenti</a:t>
            </a:r>
          </a:p>
        </p:txBody>
      </p:sp>
      <p:pic>
        <p:nvPicPr>
          <p:cNvPr id="123" name="Immagine 3" descr="Immagin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766714" y="4749098"/>
            <a:ext cx="9631237" cy="381462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ALUTE…"/>
          <p:cNvSpPr txBox="1"/>
          <p:nvPr/>
        </p:nvSpPr>
        <p:spPr>
          <a:xfrm>
            <a:off x="1326777" y="1107011"/>
            <a:ext cx="10457675" cy="228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defRPr sz="3600">
                <a:solidFill>
                  <a:srgbClr val="222222"/>
                </a:solidFill>
              </a:defRPr>
            </a:pPr>
            <a:r>
              <a:t>SALUTE</a:t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defTabSz="457200">
              <a:defRPr sz="3600">
                <a:solidFill>
                  <a:srgbClr val="222222"/>
                </a:solidFill>
              </a:defRPr>
            </a:pPr>
            <a:r>
              <a:t>Stato di totale benessere fisico, mentale e sociale e non semplicemente assenza di malattie o infermità</a:t>
            </a:r>
          </a:p>
        </p:txBody>
      </p:sp>
      <p:pic>
        <p:nvPicPr>
          <p:cNvPr id="126" name="Immagine 1" descr="Immagin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48326" y="3409303"/>
            <a:ext cx="7866599" cy="589235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asellaDiTesto 1"/>
          <p:cNvSpPr txBox="1"/>
          <p:nvPr/>
        </p:nvSpPr>
        <p:spPr>
          <a:xfrm>
            <a:off x="4031167" y="920612"/>
            <a:ext cx="3803448" cy="647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3600">
                <a:solidFill>
                  <a:srgbClr val="FF0000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Diritto alla salute</a:t>
            </a:r>
          </a:p>
        </p:txBody>
      </p:sp>
      <p:sp>
        <p:nvSpPr>
          <p:cNvPr id="129" name="CasellaDiTesto 2"/>
          <p:cNvSpPr txBox="1"/>
          <p:nvPr/>
        </p:nvSpPr>
        <p:spPr>
          <a:xfrm>
            <a:off x="586685" y="3944606"/>
            <a:ext cx="419374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Sistema sanitario nazionale </a:t>
            </a:r>
          </a:p>
        </p:txBody>
      </p:sp>
      <p:sp>
        <p:nvSpPr>
          <p:cNvPr id="130" name="CasellaDiTesto 3"/>
          <p:cNvSpPr txBox="1"/>
          <p:nvPr/>
        </p:nvSpPr>
        <p:spPr>
          <a:xfrm>
            <a:off x="7543482" y="3996418"/>
            <a:ext cx="2907793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Libera professione</a:t>
            </a: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Sanità privata </a:t>
            </a:r>
          </a:p>
        </p:txBody>
      </p:sp>
      <p:sp>
        <p:nvSpPr>
          <p:cNvPr id="131" name="CasellaDiTesto 5"/>
          <p:cNvSpPr txBox="1"/>
          <p:nvPr/>
        </p:nvSpPr>
        <p:spPr>
          <a:xfrm>
            <a:off x="5768816" y="6615841"/>
            <a:ext cx="299770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Velocità di accesso </a:t>
            </a:r>
          </a:p>
        </p:txBody>
      </p:sp>
      <p:sp>
        <p:nvSpPr>
          <p:cNvPr id="132" name="CasellaDiTesto 6"/>
          <p:cNvSpPr txBox="1"/>
          <p:nvPr/>
        </p:nvSpPr>
        <p:spPr>
          <a:xfrm>
            <a:off x="9092872" y="6615841"/>
            <a:ext cx="367436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Tipologia di prestazione </a:t>
            </a:r>
          </a:p>
        </p:txBody>
      </p:sp>
      <p:pic>
        <p:nvPicPr>
          <p:cNvPr id="133" name="Immagine 4" descr="Immagin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15435" y="4810585"/>
            <a:ext cx="5035625" cy="33509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34" name="Immagine 12" descr="Immagine 1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300079" y="7491590"/>
            <a:ext cx="3394597" cy="1967715"/>
          </a:xfrm>
          <a:prstGeom prst="rect">
            <a:avLst/>
          </a:prstGeom>
          <a:ln w="12700">
            <a:miter lim="400000"/>
          </a:ln>
        </p:spPr>
      </p:pic>
      <p:sp>
        <p:nvSpPr>
          <p:cNvPr id="135" name="Freccia giù 14"/>
          <p:cNvSpPr/>
          <p:nvPr/>
        </p:nvSpPr>
        <p:spPr>
          <a:xfrm rot="1754181">
            <a:off x="4028342" y="2097331"/>
            <a:ext cx="592133" cy="1138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5985"/>
                </a:moveTo>
                <a:lnTo>
                  <a:pt x="5400" y="15985"/>
                </a:lnTo>
                <a:lnTo>
                  <a:pt x="5400" y="0"/>
                </a:lnTo>
                <a:lnTo>
                  <a:pt x="16200" y="0"/>
                </a:lnTo>
                <a:lnTo>
                  <a:pt x="16200" y="15985"/>
                </a:lnTo>
                <a:lnTo>
                  <a:pt x="21600" y="15985"/>
                </a:lnTo>
                <a:lnTo>
                  <a:pt x="10800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6" name="Freccia giù 15"/>
          <p:cNvSpPr/>
          <p:nvPr/>
        </p:nvSpPr>
        <p:spPr>
          <a:xfrm rot="1259822">
            <a:off x="7294847" y="5289743"/>
            <a:ext cx="592132" cy="11389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5985"/>
                </a:moveTo>
                <a:lnTo>
                  <a:pt x="5400" y="15985"/>
                </a:lnTo>
                <a:lnTo>
                  <a:pt x="5400" y="0"/>
                </a:lnTo>
                <a:lnTo>
                  <a:pt x="16200" y="0"/>
                </a:lnTo>
                <a:lnTo>
                  <a:pt x="16200" y="15985"/>
                </a:lnTo>
                <a:lnTo>
                  <a:pt x="21600" y="15985"/>
                </a:lnTo>
                <a:lnTo>
                  <a:pt x="10800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7" name="Freccia giù 17"/>
          <p:cNvSpPr/>
          <p:nvPr/>
        </p:nvSpPr>
        <p:spPr>
          <a:xfrm rot="20580015">
            <a:off x="10038604" y="5284861"/>
            <a:ext cx="592133" cy="1138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5985"/>
                </a:moveTo>
                <a:lnTo>
                  <a:pt x="5400" y="15985"/>
                </a:lnTo>
                <a:lnTo>
                  <a:pt x="5400" y="0"/>
                </a:lnTo>
                <a:lnTo>
                  <a:pt x="16200" y="0"/>
                </a:lnTo>
                <a:lnTo>
                  <a:pt x="16200" y="15985"/>
                </a:lnTo>
                <a:lnTo>
                  <a:pt x="21600" y="15985"/>
                </a:lnTo>
                <a:lnTo>
                  <a:pt x="10800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8" name="Freccia giù 18"/>
          <p:cNvSpPr/>
          <p:nvPr/>
        </p:nvSpPr>
        <p:spPr>
          <a:xfrm rot="19818955">
            <a:off x="7582130" y="2097503"/>
            <a:ext cx="592133" cy="1138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5985"/>
                </a:moveTo>
                <a:lnTo>
                  <a:pt x="5400" y="15985"/>
                </a:lnTo>
                <a:lnTo>
                  <a:pt x="5400" y="0"/>
                </a:lnTo>
                <a:lnTo>
                  <a:pt x="16200" y="0"/>
                </a:lnTo>
                <a:lnTo>
                  <a:pt x="16200" y="15985"/>
                </a:lnTo>
                <a:lnTo>
                  <a:pt x="21600" y="15985"/>
                </a:lnTo>
                <a:lnTo>
                  <a:pt x="10800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CasellaDiTesto 1"/>
          <p:cNvSpPr txBox="1"/>
          <p:nvPr/>
        </p:nvSpPr>
        <p:spPr>
          <a:xfrm>
            <a:off x="3872160" y="1170168"/>
            <a:ext cx="4286251" cy="647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3600">
                <a:solidFill>
                  <a:srgbClr val="FF0000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Complementarietà </a:t>
            </a:r>
          </a:p>
        </p:txBody>
      </p:sp>
      <p:pic>
        <p:nvPicPr>
          <p:cNvPr id="141" name="Immagine 6" descr="Immagin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341358" y="2670118"/>
            <a:ext cx="5880730" cy="606699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pesso i tempi di attesa nella sanità pubblica non permettono la donna  di aspettare…"/>
          <p:cNvSpPr txBox="1"/>
          <p:nvPr/>
        </p:nvSpPr>
        <p:spPr>
          <a:xfrm>
            <a:off x="1592096" y="758462"/>
            <a:ext cx="9620961" cy="255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</a:p>
          <a:p>
            <a:pPr>
              <a:defRPr b="1" sz="3600">
                <a:solidFill>
                  <a:srgbClr val="FF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Aspettative della donna </a:t>
            </a:r>
          </a:p>
          <a:p>
            <a:pPr>
              <a:defRPr sz="3300"/>
            </a:pPr>
            <a:r>
              <a:t>Sintomo</a:t>
            </a:r>
          </a:p>
          <a:p>
            <a:pPr>
              <a:defRPr sz="3300"/>
            </a:pPr>
            <a:r>
              <a:t>Disagio</a:t>
            </a:r>
          </a:p>
          <a:p>
            <a:pPr>
              <a:defRPr sz="3300"/>
            </a:pPr>
            <a:r>
              <a:t>Quella che la paziente non dice </a:t>
            </a:r>
          </a:p>
        </p:txBody>
      </p:sp>
      <p:pic>
        <p:nvPicPr>
          <p:cNvPr id="144" name="Immagine 2" descr="Immagine 2"/>
          <p:cNvPicPr>
            <a:picLocks noChangeAspect="1"/>
          </p:cNvPicPr>
          <p:nvPr/>
        </p:nvPicPr>
        <p:blipFill>
          <a:blip r:embed="rId2">
            <a:extLst/>
          </a:blip>
          <a:srcRect l="31948" t="0" r="22767" b="0"/>
          <a:stretch>
            <a:fillRect/>
          </a:stretch>
        </p:blipFill>
        <p:spPr>
          <a:xfrm>
            <a:off x="1585831" y="4647610"/>
            <a:ext cx="3696183" cy="4555657"/>
          </a:xfrm>
          <a:prstGeom prst="rect">
            <a:avLst/>
          </a:prstGeom>
          <a:ln w="12700">
            <a:miter lim="400000"/>
          </a:ln>
        </p:spPr>
      </p:pic>
      <p:pic>
        <p:nvPicPr>
          <p:cNvPr id="145" name="Immagine 3" descr="Immagine 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901197" y="5008391"/>
            <a:ext cx="4642355" cy="383417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pesso i tempi di attesa nella sanità pubblica non permettono la donna  di aspettare…"/>
          <p:cNvSpPr txBox="1"/>
          <p:nvPr/>
        </p:nvSpPr>
        <p:spPr>
          <a:xfrm>
            <a:off x="1691918" y="998101"/>
            <a:ext cx="9620964" cy="3505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</a:p>
          <a:p>
            <a:pPr>
              <a:defRPr b="1" sz="340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Doveri del professionista</a:t>
            </a:r>
          </a:p>
          <a:p>
            <a:pPr>
              <a:defRPr b="1" sz="3400">
                <a:latin typeface="+mj-lt"/>
                <a:ea typeface="+mj-ea"/>
                <a:cs typeface="+mj-cs"/>
                <a:sym typeface="Helvetica Neue"/>
              </a:defRPr>
            </a:pPr>
          </a:p>
          <a:p>
            <a:pPr>
              <a:defRPr sz="3600">
                <a:latin typeface="+mj-lt"/>
                <a:ea typeface="+mj-ea"/>
                <a:cs typeface="+mj-cs"/>
                <a:sym typeface="Helvetica Neue"/>
              </a:defRPr>
            </a:pPr>
            <a:r>
              <a:t>Formazione adeguata</a:t>
            </a:r>
          </a:p>
          <a:p>
            <a:pPr>
              <a:defRPr sz="3600">
                <a:latin typeface="+mj-lt"/>
                <a:ea typeface="+mj-ea"/>
                <a:cs typeface="+mj-cs"/>
                <a:sym typeface="Helvetica Neue"/>
              </a:defRPr>
            </a:pPr>
            <a:r>
              <a:t>Conoscenza della letteratura</a:t>
            </a:r>
          </a:p>
          <a:p>
            <a:pPr>
              <a:defRPr sz="3600">
                <a:latin typeface="+mj-lt"/>
                <a:ea typeface="+mj-ea"/>
                <a:cs typeface="+mj-cs"/>
                <a:sym typeface="Helvetica Neue"/>
              </a:defRPr>
            </a:pPr>
            <a:r>
              <a:t>Scienza e coscienza </a:t>
            </a:r>
          </a:p>
        </p:txBody>
      </p:sp>
      <p:pic>
        <p:nvPicPr>
          <p:cNvPr id="148" name="Unknown.jpeg" descr="Unknown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57447" y="5511138"/>
            <a:ext cx="5181062" cy="2793711"/>
          </a:xfrm>
          <a:prstGeom prst="rect">
            <a:avLst/>
          </a:prstGeom>
          <a:ln w="12700">
            <a:miter lim="400000"/>
          </a:ln>
        </p:spPr>
      </p:pic>
      <p:pic>
        <p:nvPicPr>
          <p:cNvPr id="149" name="Unknown.jpeg" descr="Unknown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113123" y="5526223"/>
            <a:ext cx="4660684" cy="303447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asellaDiTesto 2"/>
          <p:cNvSpPr txBox="1"/>
          <p:nvPr/>
        </p:nvSpPr>
        <p:spPr>
          <a:xfrm>
            <a:off x="1777085" y="1525958"/>
            <a:ext cx="9145830" cy="1205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360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Organicità</a:t>
            </a:r>
          </a:p>
          <a:p>
            <a:pPr>
              <a:defRPr b="1" sz="3600">
                <a:latin typeface="+mj-lt"/>
                <a:ea typeface="+mj-ea"/>
                <a:cs typeface="+mj-cs"/>
                <a:sym typeface="Helvetica Neue"/>
              </a:defRPr>
            </a:pPr>
            <a:r>
              <a:t>Inserimento del professionista in una rete</a:t>
            </a:r>
          </a:p>
        </p:txBody>
      </p:sp>
      <p:pic>
        <p:nvPicPr>
          <p:cNvPr id="152" name="Immagine 3" descr="Immagin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856621" y="3234265"/>
            <a:ext cx="7825064" cy="520722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asellaDiTesto 2"/>
          <p:cNvSpPr txBox="1"/>
          <p:nvPr/>
        </p:nvSpPr>
        <p:spPr>
          <a:xfrm>
            <a:off x="937784" y="2064202"/>
            <a:ext cx="11366298" cy="56251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Consultorio famigliare</a:t>
            </a: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Centro antiviolenza</a:t>
            </a: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Modena group on stalking</a:t>
            </a:r>
            <a:r>
              <a:rPr b="0"/>
              <a:t>:    </a:t>
            </a:r>
            <a:r>
              <a:rPr b="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http://stalking.medlegmo.unimo.it</a:t>
            </a: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Centro documentazione donna</a:t>
            </a:r>
            <a:r>
              <a:rPr b="0"/>
              <a:t>:   </a:t>
            </a:r>
            <a:r>
              <a:rPr b="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www.cddonna.it</a:t>
            </a:r>
          </a:p>
          <a:p>
            <a:pPr>
              <a:defRPr>
                <a:latin typeface="+mj-lt"/>
                <a:ea typeface="+mj-ea"/>
                <a:cs typeface="+mj-cs"/>
                <a:sym typeface="Helvetica Neue"/>
              </a:defRPr>
            </a:pP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Casa delle donne contro la violenza</a:t>
            </a:r>
            <a:r>
              <a:rPr b="0"/>
              <a:t> :  </a:t>
            </a:r>
            <a:r>
              <a:rPr b="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www.donnecontroviolenza.it</a:t>
            </a: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Unione Donne in Italia</a:t>
            </a:r>
            <a:r>
              <a:rPr b="0"/>
              <a:t>:   </a:t>
            </a:r>
            <a:r>
              <a:rPr b="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5" invalidUrl="" action="" tgtFrame="" tooltip="" history="1" highlightClick="0" endSnd="0"/>
              </a:rPr>
              <a:t>www.udinazionale.org; </a:t>
            </a:r>
            <a:r>
              <a:rPr b="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6" invalidUrl="" action="" tgtFrame="" tooltip="" history="1" highlightClick="0" endSnd="0"/>
              </a:rPr>
              <a:t>staffettaudinazionale@gmail.com</a:t>
            </a: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Associazione Differenza Maternità</a:t>
            </a:r>
            <a:r>
              <a:rPr b="0"/>
              <a:t>:  </a:t>
            </a:r>
            <a:r>
              <a:rPr b="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7" invalidUrl="" action="" tgtFrame="" tooltip="" history="1" highlightClick="0" endSnd="0"/>
              </a:rPr>
              <a:t>www.informanascita.it</a:t>
            </a:r>
            <a:endParaRPr u="sng"/>
          </a:p>
          <a:p>
            <a:pPr>
              <a:defRPr u="sng">
                <a:latin typeface="+mj-lt"/>
                <a:ea typeface="+mj-ea"/>
                <a:cs typeface="+mj-cs"/>
                <a:sym typeface="Helvetica Neue"/>
              </a:defRPr>
            </a:pPr>
          </a:p>
          <a:p>
            <a:pPr>
              <a:def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+mj-lt"/>
                <a:ea typeface="+mj-ea"/>
                <a:cs typeface="+mj-cs"/>
                <a:sym typeface="Helvetica Neue"/>
              </a:defRPr>
            </a:pPr>
            <a:r>
              <a:rPr>
                <a:hlinkClick r:id="rId8" invalidUrl="" action="" tgtFrame="" tooltip="" history="1" highlightClick="0" endSnd="0"/>
              </a:rPr>
              <a:t>Centro di salute mentale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