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9" r:id="rId6"/>
    <p:sldId id="263" r:id="rId7"/>
    <p:sldId id="270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8AD86-BF8C-4D3D-937B-28FC800CE7F5}" type="datetimeFigureOut">
              <a:rPr lang="it-IT" smtClean="0"/>
              <a:t>02/05/2019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FBDD4-8DE8-422D-8FAF-B3D76609CE25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1" descr="C:\Users\VACCAR~1\AppData\Local\Temp\facebook_15549050739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03159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45224"/>
            <a:ext cx="7772400" cy="1010543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solidFill>
                  <a:srgbClr val="FF0066"/>
                </a:solidFill>
              </a:rPr>
              <a:t>“RUOLO DELL’ OSTETRICA NELL’AMBULATORIO DELLA VIOLENZA”</a:t>
            </a:r>
            <a:br>
              <a:rPr lang="it-IT" sz="4000" b="1" dirty="0" smtClean="0">
                <a:solidFill>
                  <a:srgbClr val="FF0066"/>
                </a:solidFill>
              </a:rPr>
            </a:br>
            <a:r>
              <a:rPr lang="it-IT" sz="4000" b="1" dirty="0" smtClean="0">
                <a:solidFill>
                  <a:srgbClr val="FF0066"/>
                </a:solidFill>
              </a:rPr>
              <a:t>3 Maggio 2019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377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Ruolo dell’ostetrica</a:t>
            </a:r>
            <a:endParaRPr lang="it-IT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8856984" cy="4608512"/>
          </a:xfrm>
        </p:spPr>
        <p:txBody>
          <a:bodyPr>
            <a:normAutofit lnSpcReduction="10000"/>
          </a:bodyPr>
          <a:lstStyle/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Compilazione della scheda clinica;</a:t>
            </a:r>
          </a:p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Spiegazione e firma del consenso informato</a:t>
            </a:r>
          </a:p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Esami clinici della vittima per malattie sessualmente 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  trasmesse e per la medicina legale;</a:t>
            </a:r>
          </a:p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Documentazione fotografica ed eventuale acquisizione di     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   indumenti;</a:t>
            </a:r>
            <a:endParaRPr lang="it-IT" sz="2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it-IT" sz="2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it-IT" sz="1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it-IT" sz="1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it-IT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37760" cy="6858000"/>
          </a:xfrm>
          <a:prstGeom prst="rect">
            <a:avLst/>
          </a:prstGeom>
        </p:spPr>
      </p:pic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377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1008111"/>
          </a:xfrm>
        </p:spPr>
        <p:txBody>
          <a:bodyPr/>
          <a:lstStyle/>
          <a:p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Ruolo dell’ostetrica</a:t>
            </a:r>
            <a:endParaRPr lang="it-IT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784976" cy="5256584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Ispezione del corpo della vittima per la valutazioni delle  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   ecchimosi e delle escoriazioni se presenti;</a:t>
            </a:r>
          </a:p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Attento controllo della corrispondenza delle etichette     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   sugli esami;</a:t>
            </a:r>
          </a:p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Visita ginecologica;</a:t>
            </a:r>
          </a:p>
          <a:p>
            <a:pPr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Conservazione accurata delle schede;</a:t>
            </a:r>
          </a:p>
          <a:p>
            <a:pPr algn="l">
              <a:buFont typeface="Wingdings" pitchFamily="2" charset="2"/>
              <a:buChar char="ü"/>
            </a:pPr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Consegna materiale informativo relativo </a:t>
            </a: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a Strutture di </a:t>
            </a: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   </a:t>
            </a:r>
          </a:p>
          <a:p>
            <a:pPr algn="l"/>
            <a:r>
              <a:rPr lang="it-IT" sz="24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Assistenza  Sociale e Legale GRATUITI.</a:t>
            </a:r>
            <a:endParaRPr lang="it-IT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0072" y="274638"/>
            <a:ext cx="3466728" cy="6178698"/>
          </a:xfrm>
        </p:spPr>
        <p:txBody>
          <a:bodyPr>
            <a:normAutofit/>
          </a:bodyPr>
          <a:lstStyle/>
          <a:p>
            <a:r>
              <a:rPr lang="it-IT" sz="2400" i="1" dirty="0" smtClean="0">
                <a:latin typeface="Comic Sans MS" pitchFamily="66" charset="0"/>
              </a:rPr>
              <a:t/>
            </a:r>
            <a:br>
              <a:rPr lang="it-IT" sz="2400" i="1" dirty="0" smtClean="0">
                <a:latin typeface="Comic Sans MS" pitchFamily="66" charset="0"/>
              </a:rPr>
            </a:br>
            <a:r>
              <a:rPr lang="it-IT" sz="2400" i="1" dirty="0" smtClean="0">
                <a:latin typeface="Comic Sans MS" pitchFamily="66" charset="0"/>
              </a:rPr>
              <a:t/>
            </a:r>
            <a:br>
              <a:rPr lang="it-IT" sz="2400" i="1" dirty="0" smtClean="0">
                <a:latin typeface="Comic Sans MS" pitchFamily="66" charset="0"/>
              </a:rPr>
            </a:br>
            <a:r>
              <a:rPr lang="it-IT" sz="2400" i="1" dirty="0" smtClean="0">
                <a:latin typeface="Comic Sans MS" pitchFamily="66" charset="0"/>
              </a:rPr>
              <a:t>“Se non si sa cosa dire è meglio tacere.</a:t>
            </a:r>
            <a:br>
              <a:rPr lang="it-IT" sz="2400" i="1" dirty="0" smtClean="0">
                <a:latin typeface="Comic Sans MS" pitchFamily="66" charset="0"/>
              </a:rPr>
            </a:br>
            <a:r>
              <a:rPr lang="it-IT" sz="2400" i="1" dirty="0" smtClean="0">
                <a:latin typeface="Comic Sans MS" pitchFamily="66" charset="0"/>
              </a:rPr>
              <a:t/>
            </a:r>
            <a:br>
              <a:rPr lang="it-IT" sz="2400" i="1" dirty="0" smtClean="0">
                <a:latin typeface="Comic Sans MS" pitchFamily="66" charset="0"/>
              </a:rPr>
            </a:br>
            <a:r>
              <a:rPr lang="it-IT" sz="2400" i="1" dirty="0" smtClean="0">
                <a:latin typeface="Comic Sans MS" pitchFamily="66" charset="0"/>
              </a:rPr>
              <a:t>Un silenzio è pur sempre meno doloroso di tante parole dette tanto per dire”</a:t>
            </a:r>
            <a:br>
              <a:rPr lang="it-IT" sz="2400" i="1" dirty="0" smtClean="0">
                <a:latin typeface="Comic Sans MS" pitchFamily="66" charset="0"/>
              </a:rPr>
            </a:br>
            <a:r>
              <a:rPr lang="it-IT" sz="2400" i="1" dirty="0" smtClean="0">
                <a:latin typeface="Comic Sans MS" pitchFamily="66" charset="0"/>
              </a:rPr>
              <a:t/>
            </a:r>
            <a:br>
              <a:rPr lang="it-IT" sz="2400" i="1" dirty="0" smtClean="0">
                <a:latin typeface="Comic Sans MS" pitchFamily="66" charset="0"/>
              </a:rPr>
            </a:br>
            <a:r>
              <a:rPr lang="it-IT" sz="2000" i="1" dirty="0" smtClean="0">
                <a:latin typeface="Comic Sans MS" pitchFamily="66" charset="0"/>
              </a:rPr>
              <a:t/>
            </a:r>
            <a:br>
              <a:rPr lang="it-IT" sz="2000" i="1" dirty="0" smtClean="0">
                <a:latin typeface="Comic Sans MS" pitchFamily="66" charset="0"/>
              </a:rPr>
            </a:br>
            <a:r>
              <a:rPr lang="it-IT" sz="1800" i="1" dirty="0" smtClean="0">
                <a:latin typeface="Comic Sans MS" pitchFamily="66" charset="0"/>
              </a:rPr>
              <a:t>Cit. “Come pinguini nel deserto”</a:t>
            </a:r>
            <a:r>
              <a:rPr lang="it-IT" sz="2000" i="1" dirty="0" smtClean="0">
                <a:latin typeface="Comic Sans MS" pitchFamily="66" charset="0"/>
              </a:rPr>
              <a:t/>
            </a:r>
            <a:br>
              <a:rPr lang="it-IT" sz="2000" i="1" dirty="0" smtClean="0">
                <a:latin typeface="Comic Sans MS" pitchFamily="66" charset="0"/>
              </a:rPr>
            </a:br>
            <a:r>
              <a:rPr lang="it-IT" sz="2400" i="1" dirty="0" smtClean="0">
                <a:latin typeface="Comic Sans MS" pitchFamily="66" charset="0"/>
              </a:rPr>
              <a:t/>
            </a:r>
            <a:br>
              <a:rPr lang="it-IT" sz="2400" i="1" dirty="0" smtClean="0">
                <a:latin typeface="Comic Sans MS" pitchFamily="66" charset="0"/>
              </a:rPr>
            </a:br>
            <a:endParaRPr lang="it-IT" sz="24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8" name="Picture 7" descr="Scan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86570" cy="685800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79512" y="5805264"/>
            <a:ext cx="4752528" cy="5040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GRAZIE</a:t>
            </a:r>
            <a:r>
              <a:rPr kumimoji="0" lang="it-IT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PER L’ATTENZIONE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OLENZ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460648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27984" y="404664"/>
            <a:ext cx="457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latin typeface="Comic Sans MS" pitchFamily="66" charset="0"/>
              </a:rPr>
              <a:t>VIOLENZA SESSUALE:</a:t>
            </a:r>
            <a:r>
              <a:rPr lang="it-IT" sz="2800" dirty="0" smtClean="0">
                <a:latin typeface="Comic Sans MS" pitchFamily="66" charset="0"/>
              </a:rPr>
              <a:t/>
            </a:r>
            <a:br>
              <a:rPr lang="it-IT" sz="2800" dirty="0" smtClean="0">
                <a:latin typeface="Comic Sans MS" pitchFamily="66" charset="0"/>
              </a:rPr>
            </a:br>
            <a:r>
              <a:rPr lang="it-IT" sz="2800" dirty="0" smtClean="0">
                <a:latin typeface="Comic Sans MS" pitchFamily="66" charset="0"/>
              </a:rPr>
              <a:t>“ogni atto che provochi o possa provocare un danno fisico, sessuale, psicologico o ingeneri sofferenza in una donna, compresa la minaccia di tali atti, la coercizione o l’arbitraria privazione della libertà, tanto nella vita pubblica che in quella privata”</a:t>
            </a:r>
            <a:br>
              <a:rPr lang="it-IT" sz="2800" dirty="0" smtClean="0">
                <a:latin typeface="Comic Sans MS" pitchFamily="66" charset="0"/>
              </a:rPr>
            </a:br>
            <a:r>
              <a:rPr lang="it-IT" sz="2800" dirty="0" smtClean="0">
                <a:latin typeface="Comic Sans MS" pitchFamily="66" charset="0"/>
              </a:rPr>
              <a:t/>
            </a:r>
            <a:br>
              <a:rPr lang="it-IT" sz="2800" dirty="0" smtClean="0">
                <a:latin typeface="Comic Sans MS" pitchFamily="66" charset="0"/>
              </a:rPr>
            </a:br>
            <a:r>
              <a:rPr lang="it-IT" sz="2800" dirty="0" smtClean="0">
                <a:latin typeface="Comic Sans MS" pitchFamily="66" charset="0"/>
              </a:rPr>
              <a:t>(ONU 1993)</a:t>
            </a:r>
            <a:endParaRPr lang="it-IT" sz="28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eberg_media14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192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0072" y="116632"/>
            <a:ext cx="3682752" cy="2304256"/>
          </a:xfrm>
        </p:spPr>
        <p:txBody>
          <a:bodyPr>
            <a:noAutofit/>
          </a:bodyPr>
          <a:lstStyle/>
          <a:p>
            <a:r>
              <a:rPr lang="it-IT" sz="2200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sz="22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2400" b="1" dirty="0" smtClean="0">
                <a:solidFill>
                  <a:srgbClr val="C00000"/>
                </a:solidFill>
                <a:latin typeface="Comic Sans MS" pitchFamily="66" charset="0"/>
              </a:rPr>
              <a:t>La punta dell’iceberg</a:t>
            </a:r>
            <a:r>
              <a:rPr lang="it-IT" sz="2200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sz="22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2200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sz="22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2200" dirty="0" smtClean="0">
                <a:solidFill>
                  <a:schemeClr val="bg1"/>
                </a:solidFill>
                <a:latin typeface="Comic Sans MS" pitchFamily="66" charset="0"/>
              </a:rPr>
              <a:t>Accessi al Pronto Soccorso dell’Azienda Ospedaliero Universitaria Policlinico di Modena</a:t>
            </a:r>
            <a:br>
              <a:rPr lang="it-IT" sz="2200" dirty="0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sz="2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36096" y="2492896"/>
          <a:ext cx="3384376" cy="3763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1152128"/>
              </a:tblGrid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ANNI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NUMERI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Comic Sans MS" pitchFamily="66" charset="0"/>
                        </a:rPr>
                        <a:t>Totale</a:t>
                      </a:r>
                      <a:r>
                        <a:rPr lang="it-IT" sz="1600" b="1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it-IT" sz="1600" b="1" baseline="0" dirty="0" smtClean="0">
                          <a:latin typeface="Comic Sans MS" pitchFamily="66" charset="0"/>
                        </a:rPr>
                        <a:t>2007-2011</a:t>
                      </a:r>
                      <a:endParaRPr lang="it-IT" sz="1600" b="1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latin typeface="Comic Sans MS" pitchFamily="66" charset="0"/>
                        </a:rPr>
                        <a:t>56</a:t>
                      </a:r>
                      <a:endParaRPr lang="it-IT" sz="1600" b="1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2012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13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2013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19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2014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14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2015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24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2016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2017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15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2207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2018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omic Sans MS" pitchFamily="66" charset="0"/>
                        </a:rPr>
                        <a:t>16</a:t>
                      </a:r>
                      <a:endParaRPr lang="it-IT" sz="1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3085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omic Sans MS" pitchFamily="66" charset="0"/>
                        </a:rPr>
                        <a:t>Totale </a:t>
                      </a:r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omic Sans MS" pitchFamily="66" charset="0"/>
                        </a:rPr>
                        <a:t>2012-2018</a:t>
                      </a:r>
                      <a:endParaRPr lang="it-IT" sz="1600" b="1" dirty="0">
                        <a:solidFill>
                          <a:srgbClr val="C0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omic Sans MS" pitchFamily="66" charset="0"/>
                        </a:rPr>
                        <a:t>121</a:t>
                      </a:r>
                      <a:endParaRPr lang="it-IT" sz="1600" b="1" dirty="0">
                        <a:solidFill>
                          <a:srgbClr val="C0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3085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omic Sans MS" pitchFamily="66" charset="0"/>
                        </a:rPr>
                        <a:t>Totale </a:t>
                      </a:r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omic Sans MS" pitchFamily="66" charset="0"/>
                        </a:rPr>
                        <a:t>2007-2018</a:t>
                      </a:r>
                      <a:endParaRPr lang="it-IT" sz="1600" b="1" dirty="0">
                        <a:solidFill>
                          <a:srgbClr val="C0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C00000"/>
                          </a:solidFill>
                          <a:latin typeface="Comic Sans MS" pitchFamily="66" charset="0"/>
                        </a:rPr>
                        <a:t>177</a:t>
                      </a:r>
                      <a:endParaRPr lang="it-IT" sz="1600" b="1" dirty="0">
                        <a:solidFill>
                          <a:srgbClr val="C0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itchFamily="66" charset="0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377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Dal 1 </a:t>
            </a: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Gennaio 2018</a:t>
            </a: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al 31 D</a:t>
            </a: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icembre 2018</a:t>
            </a:r>
            <a:r>
              <a:rPr lang="it-IT" b="1" dirty="0" smtClean="0">
                <a:latin typeface="Comic Sans MS" pitchFamily="66" charset="0"/>
              </a:rPr>
              <a:t/>
            </a:r>
            <a:br>
              <a:rPr lang="it-IT" b="1" dirty="0" smtClean="0">
                <a:latin typeface="Comic Sans MS" pitchFamily="66" charset="0"/>
              </a:rPr>
            </a:br>
            <a:r>
              <a:rPr lang="it-IT" b="1" dirty="0" smtClean="0">
                <a:latin typeface="Comic Sans MS" pitchFamily="66" charset="0"/>
              </a:rPr>
              <a:t/>
            </a:r>
            <a:br>
              <a:rPr lang="it-IT" b="1" dirty="0" smtClean="0">
                <a:latin typeface="Comic Sans MS" pitchFamily="66" charset="0"/>
              </a:rPr>
            </a:br>
            <a:r>
              <a:rPr lang="it-IT" b="1" dirty="0" smtClean="0">
                <a:latin typeface="Comic Sans MS" pitchFamily="66" charset="0"/>
              </a:rPr>
              <a:t>16 </a:t>
            </a:r>
            <a:r>
              <a:rPr lang="it-IT" b="1" dirty="0" smtClean="0">
                <a:latin typeface="Comic Sans MS" pitchFamily="66" charset="0"/>
              </a:rPr>
              <a:t>casi di violenza sessuale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2800" b="1" dirty="0">
                <a:latin typeface="Comic Sans MS" pitchFamily="66" charset="0"/>
              </a:rPr>
              <a:t>3</a:t>
            </a:r>
            <a:r>
              <a:rPr lang="it-IT" sz="2800" b="1" dirty="0" smtClean="0">
                <a:latin typeface="Comic Sans MS" pitchFamily="66" charset="0"/>
              </a:rPr>
              <a:t> </a:t>
            </a:r>
            <a:r>
              <a:rPr lang="it-IT" sz="2800" b="1" dirty="0" smtClean="0">
                <a:latin typeface="Comic Sans MS" pitchFamily="66" charset="0"/>
              </a:rPr>
              <a:t>casi relativi             </a:t>
            </a:r>
            <a:r>
              <a:rPr lang="it-IT" sz="2800" b="1" dirty="0" smtClean="0">
                <a:latin typeface="Comic Sans MS" pitchFamily="66" charset="0"/>
              </a:rPr>
              <a:t>5 </a:t>
            </a:r>
            <a:r>
              <a:rPr lang="it-IT" sz="2800" b="1" dirty="0" smtClean="0">
                <a:latin typeface="Comic Sans MS" pitchFamily="66" charset="0"/>
              </a:rPr>
              <a:t>casi relativi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    </a:t>
            </a:r>
            <a:r>
              <a:rPr lang="it-IT" sz="2800" b="1" dirty="0" smtClean="0">
                <a:latin typeface="Comic Sans MS" pitchFamily="66" charset="0"/>
              </a:rPr>
              <a:t>ad unità con             ad unità con età </a:t>
            </a:r>
            <a:br>
              <a:rPr lang="it-IT" sz="2800" b="1" dirty="0" smtClean="0">
                <a:latin typeface="Comic Sans MS" pitchFamily="66" charset="0"/>
              </a:rPr>
            </a:br>
            <a:r>
              <a:rPr lang="it-IT" sz="2800" b="1" dirty="0" smtClean="0">
                <a:latin typeface="Comic Sans MS" pitchFamily="66" charset="0"/>
              </a:rPr>
              <a:t>cittadinanza straniera     inferiore ai </a:t>
            </a:r>
            <a:r>
              <a:rPr lang="it-IT" sz="2800" b="1" dirty="0" smtClean="0">
                <a:latin typeface="Comic Sans MS" pitchFamily="66" charset="0"/>
              </a:rPr>
              <a:t>18</a:t>
            </a:r>
            <a:r>
              <a:rPr lang="it-IT" sz="2800" b="1" dirty="0" smtClean="0">
                <a:latin typeface="Comic Sans MS" pitchFamily="66" charset="0"/>
              </a:rPr>
              <a:t> anni</a:t>
            </a:r>
            <a:endParaRPr lang="it-IT" sz="2800" b="1" dirty="0">
              <a:latin typeface="Comic Sans MS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979712" y="3429000"/>
            <a:ext cx="720080" cy="12961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940152" y="3429000"/>
            <a:ext cx="576064" cy="12961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02831" cy="68094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99792" y="332656"/>
            <a:ext cx="3600400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NAZIONALITA’</a:t>
            </a:r>
            <a:endParaRPr lang="it-IT" b="1" dirty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3429000"/>
            <a:ext cx="3600400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ETA’</a:t>
            </a:r>
            <a:endParaRPr lang="it-IT" b="1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8064" y="3429000"/>
            <a:ext cx="360040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PERIODO DELL’ ANNO</a:t>
            </a:r>
            <a:endParaRPr lang="it-IT" b="1" dirty="0">
              <a:latin typeface="Comic Sans MS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555776" y="1772816"/>
            <a:ext cx="1872208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Italiana</a:t>
            </a:r>
          </a:p>
          <a:p>
            <a:pPr algn="ctr"/>
            <a:r>
              <a:rPr lang="it-IT" dirty="0" smtClean="0">
                <a:latin typeface="Comic Sans MS" pitchFamily="66" charset="0"/>
              </a:rPr>
              <a:t>13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572000" y="1772816"/>
            <a:ext cx="1872208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Straniera</a:t>
            </a:r>
          </a:p>
          <a:p>
            <a:pPr algn="ctr"/>
            <a:r>
              <a:rPr lang="it-IT" dirty="0">
                <a:latin typeface="Comic Sans MS" pitchFamily="66" charset="0"/>
              </a:rPr>
              <a:t>3</a:t>
            </a:r>
            <a:endParaRPr lang="it-IT" dirty="0">
              <a:latin typeface="Comic Sans MS" pitchFamily="66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07904" y="908720"/>
            <a:ext cx="792088" cy="792088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72000" y="908720"/>
            <a:ext cx="720080" cy="792088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79512" y="4437112"/>
            <a:ext cx="1403648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15-18</a:t>
            </a:r>
            <a:endParaRPr lang="it-IT" b="1" dirty="0" smtClean="0">
              <a:latin typeface="Comic Sans MS" pitchFamily="66" charset="0"/>
            </a:endParaRPr>
          </a:p>
          <a:p>
            <a:pPr algn="ctr"/>
            <a:r>
              <a:rPr lang="it-IT" dirty="0" smtClean="0">
                <a:latin typeface="Comic Sans MS" pitchFamily="66" charset="0"/>
              </a:rPr>
              <a:t>n° </a:t>
            </a:r>
            <a:r>
              <a:rPr lang="it-IT" dirty="0" smtClean="0">
                <a:latin typeface="Comic Sans MS" pitchFamily="66" charset="0"/>
              </a:rPr>
              <a:t>2 </a:t>
            </a:r>
            <a:r>
              <a:rPr lang="it-IT" dirty="0" smtClean="0">
                <a:latin typeface="Comic Sans MS" pitchFamily="66" charset="0"/>
              </a:rPr>
              <a:t>unità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683568" y="5517232"/>
            <a:ext cx="1368152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19-25</a:t>
            </a:r>
          </a:p>
          <a:p>
            <a:pPr algn="ctr"/>
            <a:r>
              <a:rPr lang="it-IT" dirty="0" smtClean="0">
                <a:latin typeface="Comic Sans MS" pitchFamily="66" charset="0"/>
              </a:rPr>
              <a:t>n° </a:t>
            </a:r>
            <a:r>
              <a:rPr lang="it-IT" dirty="0" smtClean="0">
                <a:latin typeface="Comic Sans MS" pitchFamily="66" charset="0"/>
              </a:rPr>
              <a:t>1 </a:t>
            </a:r>
            <a:r>
              <a:rPr lang="it-IT" dirty="0" smtClean="0">
                <a:latin typeface="Comic Sans MS" pitchFamily="66" charset="0"/>
              </a:rPr>
              <a:t>unità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843808" y="4221088"/>
            <a:ext cx="1368152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&gt; 40</a:t>
            </a:r>
          </a:p>
          <a:p>
            <a:pPr algn="ctr"/>
            <a:r>
              <a:rPr lang="it-IT" dirty="0" smtClean="0">
                <a:latin typeface="Comic Sans MS" pitchFamily="66" charset="0"/>
              </a:rPr>
              <a:t>n° </a:t>
            </a:r>
            <a:r>
              <a:rPr lang="it-IT" dirty="0" smtClean="0">
                <a:latin typeface="Comic Sans MS" pitchFamily="66" charset="0"/>
              </a:rPr>
              <a:t>4 </a:t>
            </a:r>
            <a:r>
              <a:rPr lang="it-IT" dirty="0" smtClean="0">
                <a:latin typeface="Comic Sans MS" pitchFamily="66" charset="0"/>
              </a:rPr>
              <a:t>unità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2195736" y="5229200"/>
            <a:ext cx="1368152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26-40</a:t>
            </a:r>
          </a:p>
          <a:p>
            <a:pPr algn="ctr"/>
            <a:r>
              <a:rPr lang="it-IT" dirty="0" smtClean="0">
                <a:latin typeface="Comic Sans MS" pitchFamily="66" charset="0"/>
              </a:rPr>
              <a:t>n°7</a:t>
            </a:r>
          </a:p>
          <a:p>
            <a:pPr algn="ctr"/>
            <a:r>
              <a:rPr lang="it-IT" dirty="0" smtClean="0">
                <a:latin typeface="Comic Sans MS" pitchFamily="66" charset="0"/>
              </a:rPr>
              <a:t>unità</a:t>
            </a:r>
            <a:endParaRPr lang="it-IT" dirty="0">
              <a:latin typeface="Comic Sans MS" pitchFamily="66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1115616" y="4005064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691680" y="4005064"/>
            <a:ext cx="360040" cy="15121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051720" y="4005064"/>
            <a:ext cx="432048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051720" y="4005064"/>
            <a:ext cx="792088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6228184" y="4005064"/>
            <a:ext cx="72008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148064" y="4797152"/>
            <a:ext cx="1872208" cy="10081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omic Sans MS" pitchFamily="66" charset="0"/>
              </a:rPr>
              <a:t>Ottobre-Marzo</a:t>
            </a:r>
          </a:p>
          <a:p>
            <a:pPr algn="ctr"/>
            <a:r>
              <a:rPr lang="it-IT" dirty="0">
                <a:latin typeface="Comic Sans MS" pitchFamily="66" charset="0"/>
              </a:rPr>
              <a:t>8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7092280" y="4797152"/>
            <a:ext cx="1872208" cy="10081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700" b="1" dirty="0" smtClean="0">
                <a:latin typeface="Comic Sans MS" pitchFamily="66" charset="0"/>
              </a:rPr>
              <a:t>Aprile-Settembre</a:t>
            </a:r>
          </a:p>
          <a:p>
            <a:pPr algn="ctr"/>
            <a:r>
              <a:rPr lang="it-IT" dirty="0" smtClean="0">
                <a:latin typeface="Comic Sans MS" pitchFamily="66" charset="0"/>
              </a:rPr>
              <a:t>10</a:t>
            </a:r>
            <a:endParaRPr lang="it-IT" dirty="0">
              <a:latin typeface="Comic Sans MS" pitchFamily="66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948264" y="4005064"/>
            <a:ext cx="72008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02831" cy="6809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4900" b="1" dirty="0" smtClean="0">
                <a:solidFill>
                  <a:srgbClr val="C00000"/>
                </a:solidFill>
                <a:latin typeface="Comic Sans MS" pitchFamily="66" charset="0"/>
              </a:rPr>
              <a:t>Dal 1 </a:t>
            </a:r>
            <a:r>
              <a:rPr lang="it-IT" sz="4900" b="1" dirty="0">
                <a:solidFill>
                  <a:srgbClr val="C00000"/>
                </a:solidFill>
                <a:latin typeface="Comic Sans MS" pitchFamily="66" charset="0"/>
              </a:rPr>
              <a:t>G</a:t>
            </a:r>
            <a:r>
              <a:rPr lang="it-IT" sz="4900" b="1" dirty="0" smtClean="0">
                <a:solidFill>
                  <a:srgbClr val="C00000"/>
                </a:solidFill>
                <a:latin typeface="Comic Sans MS" pitchFamily="66" charset="0"/>
              </a:rPr>
              <a:t>ennaio 2019</a:t>
            </a:r>
            <a:r>
              <a:rPr lang="it-IT" sz="4900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sz="49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4900" b="1" dirty="0" smtClean="0">
                <a:solidFill>
                  <a:srgbClr val="C00000"/>
                </a:solidFill>
                <a:latin typeface="Comic Sans MS" pitchFamily="66" charset="0"/>
              </a:rPr>
              <a:t>ad oggi</a:t>
            </a:r>
            <a:r>
              <a:rPr lang="it-IT" sz="4900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sz="49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4900" b="1" dirty="0" smtClean="0">
                <a:latin typeface="Comic Sans MS" pitchFamily="66" charset="0"/>
              </a:rPr>
              <a:t/>
            </a:r>
            <a:br>
              <a:rPr lang="it-IT" sz="4900" b="1" dirty="0" smtClean="0">
                <a:latin typeface="Comic Sans MS" pitchFamily="66" charset="0"/>
              </a:rPr>
            </a:br>
            <a:r>
              <a:rPr lang="it-IT" sz="4900" b="1" dirty="0" smtClean="0">
                <a:latin typeface="Comic Sans MS" pitchFamily="66" charset="0"/>
              </a:rPr>
              <a:t>10</a:t>
            </a:r>
            <a:r>
              <a:rPr lang="it-IT" sz="4900" b="1" dirty="0" smtClean="0">
                <a:latin typeface="Comic Sans MS" pitchFamily="66" charset="0"/>
              </a:rPr>
              <a:t> </a:t>
            </a:r>
            <a:r>
              <a:rPr lang="it-IT" sz="4900" b="1" dirty="0" smtClean="0">
                <a:latin typeface="Comic Sans MS" pitchFamily="66" charset="0"/>
              </a:rPr>
              <a:t>casi di violenza </a:t>
            </a:r>
            <a:r>
              <a:rPr lang="it-IT" sz="4900" b="1" dirty="0" smtClean="0">
                <a:latin typeface="Comic Sans MS" pitchFamily="66" charset="0"/>
              </a:rPr>
              <a:t>sessuale</a:t>
            </a:r>
            <a:r>
              <a:rPr lang="it-IT" sz="4900" b="1" dirty="0" smtClean="0">
                <a:latin typeface="Comic Sans MS" pitchFamily="66" charset="0"/>
              </a:rPr>
              <a:t/>
            </a:r>
            <a:br>
              <a:rPr lang="it-IT" sz="4900" b="1" dirty="0" smtClean="0">
                <a:latin typeface="Comic Sans MS" pitchFamily="66" charset="0"/>
              </a:rPr>
            </a:br>
            <a:r>
              <a:rPr lang="it-IT" sz="4900" b="1" dirty="0" smtClean="0">
                <a:latin typeface="Comic Sans MS" pitchFamily="66" charset="0"/>
              </a:rPr>
              <a:t/>
            </a:r>
            <a:br>
              <a:rPr lang="it-IT" sz="4900" b="1" dirty="0" smtClean="0">
                <a:latin typeface="Comic Sans MS" pitchFamily="66" charset="0"/>
              </a:rPr>
            </a:br>
            <a:r>
              <a:rPr lang="it-IT" b="1" dirty="0" smtClean="0">
                <a:latin typeface="Comic Sans MS" pitchFamily="66" charset="0"/>
              </a:rPr>
              <a:t/>
            </a:r>
            <a:br>
              <a:rPr lang="it-IT" b="1" dirty="0" smtClean="0">
                <a:latin typeface="Comic Sans MS" pitchFamily="66" charset="0"/>
              </a:rPr>
            </a:br>
            <a:r>
              <a:rPr lang="it-IT" b="1" dirty="0" smtClean="0">
                <a:latin typeface="Comic Sans MS" pitchFamily="66" charset="0"/>
              </a:rPr>
              <a:t/>
            </a:r>
            <a:br>
              <a:rPr lang="it-IT" b="1" dirty="0" smtClean="0">
                <a:latin typeface="Comic Sans MS" pitchFamily="66" charset="0"/>
              </a:rPr>
            </a:br>
            <a:r>
              <a:rPr lang="it-IT" b="1" dirty="0" smtClean="0">
                <a:latin typeface="Comic Sans MS" pitchFamily="66" charset="0"/>
              </a:rPr>
              <a:t>  </a:t>
            </a:r>
            <a:endParaRPr lang="it-IT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377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640960" cy="6120679"/>
          </a:xfrm>
        </p:spPr>
        <p:txBody>
          <a:bodyPr>
            <a:normAutofit fontScale="90000"/>
          </a:bodyPr>
          <a:lstStyle/>
          <a:p>
            <a:r>
              <a:rPr lang="it-IT" sz="28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sz="3200" b="1" dirty="0" smtClean="0">
                <a:solidFill>
                  <a:srgbClr val="C00000"/>
                </a:solidFill>
                <a:latin typeface="Comic Sans MS" pitchFamily="66" charset="0"/>
              </a:rPr>
              <a:t>Violenze di </a:t>
            </a:r>
            <a:r>
              <a:rPr lang="it-IT" sz="3200" b="1" dirty="0" smtClean="0">
                <a:solidFill>
                  <a:srgbClr val="C00000"/>
                </a:solidFill>
                <a:latin typeface="Comic Sans MS" pitchFamily="66" charset="0"/>
              </a:rPr>
              <a:t>genere a </a:t>
            </a:r>
            <a:r>
              <a:rPr lang="it-IT" sz="3200" b="1" dirty="0" smtClean="0">
                <a:solidFill>
                  <a:srgbClr val="C00000"/>
                </a:solidFill>
                <a:latin typeface="Comic Sans MS" pitchFamily="66" charset="0"/>
              </a:rPr>
              <a:t>Modena</a:t>
            </a:r>
            <a:br>
              <a:rPr lang="it-IT" sz="32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3200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sz="32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2800" b="1" dirty="0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it-IT" sz="2800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sz="2800" b="1" dirty="0" smtClean="0">
                <a:latin typeface="Comic Sans MS" pitchFamily="66" charset="0"/>
              </a:rPr>
              <a:t>1 febbraio 2015: </a:t>
            </a:r>
            <a:r>
              <a:rPr lang="it-IT" sz="2800" dirty="0" smtClean="0">
                <a:latin typeface="Comic Sans MS" pitchFamily="66" charset="0"/>
              </a:rPr>
              <a:t>avvio della procedura           </a:t>
            </a:r>
            <a:br>
              <a:rPr lang="it-IT" sz="2800" dirty="0" smtClean="0">
                <a:latin typeface="Comic Sans MS" pitchFamily="66" charset="0"/>
              </a:rPr>
            </a:br>
            <a:r>
              <a:rPr lang="it-IT" sz="2800" dirty="0" smtClean="0">
                <a:latin typeface="Comic Sans MS" pitchFamily="66" charset="0"/>
              </a:rPr>
              <a:t>condivisa tra Azienda Ospedaliero Universitaria      </a:t>
            </a:r>
            <a:br>
              <a:rPr lang="it-IT" sz="2800" dirty="0" smtClean="0">
                <a:latin typeface="Comic Sans MS" pitchFamily="66" charset="0"/>
              </a:rPr>
            </a:br>
            <a:r>
              <a:rPr lang="it-IT" sz="2800" dirty="0" smtClean="0">
                <a:latin typeface="Comic Sans MS" pitchFamily="66" charset="0"/>
              </a:rPr>
              <a:t>    Policlinico di Modena e l’Azienda Sanitaria territoriale di Modena</a:t>
            </a:r>
            <a:r>
              <a:rPr lang="it-IT" sz="2800" b="1" dirty="0" smtClean="0">
                <a:latin typeface="Comic Sans MS" pitchFamily="66" charset="0"/>
              </a:rPr>
              <a:t/>
            </a:r>
            <a:br>
              <a:rPr lang="it-IT" sz="2800" b="1" dirty="0" smtClean="0">
                <a:latin typeface="Comic Sans MS" pitchFamily="66" charset="0"/>
              </a:rPr>
            </a:br>
            <a:r>
              <a:rPr lang="it-IT" sz="2800" b="1" dirty="0" smtClean="0">
                <a:latin typeface="Comic Sans MS" pitchFamily="66" charset="0"/>
              </a:rPr>
              <a:t/>
            </a:r>
            <a:br>
              <a:rPr lang="it-IT" sz="2800" b="1" dirty="0" smtClean="0">
                <a:latin typeface="Comic Sans MS" pitchFamily="66" charset="0"/>
              </a:rPr>
            </a:br>
            <a:r>
              <a:rPr lang="it-IT" sz="2800" b="1" dirty="0" smtClean="0">
                <a:latin typeface="Comic Sans MS" pitchFamily="66" charset="0"/>
              </a:rPr>
              <a:t/>
            </a:r>
            <a:br>
              <a:rPr lang="it-IT" sz="2800" b="1" dirty="0" smtClean="0">
                <a:latin typeface="Comic Sans MS" pitchFamily="66" charset="0"/>
              </a:rPr>
            </a:br>
            <a:r>
              <a:rPr lang="it-IT" sz="2800" b="1" dirty="0" smtClean="0">
                <a:latin typeface="Comic Sans MS" pitchFamily="66" charset="0"/>
              </a:rPr>
              <a:t/>
            </a:r>
            <a:br>
              <a:rPr lang="it-IT" sz="2800" b="1" dirty="0" smtClean="0">
                <a:latin typeface="Comic Sans MS" pitchFamily="66" charset="0"/>
              </a:rPr>
            </a:br>
            <a:r>
              <a:rPr lang="it-IT" sz="2800" b="1" dirty="0" smtClean="0">
                <a:latin typeface="Comic Sans MS" pitchFamily="66" charset="0"/>
              </a:rPr>
              <a:t>“Centralizzazione” </a:t>
            </a:r>
            <a:r>
              <a:rPr lang="it-IT" sz="2800" dirty="0" smtClean="0">
                <a:latin typeface="Comic Sans MS" pitchFamily="66" charset="0"/>
              </a:rPr>
              <a:t>presso l’Azienda Ospedaliero Universitaria Policlinico di Modena di tutti i casi di violenza sessuale che giungono all’attenzione delle Strutture Sanitarie Pubbliche della provincia di Modena</a:t>
            </a:r>
            <a:endParaRPr lang="it-IT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448400"/>
            <a:ext cx="7336904" cy="409600"/>
          </a:xfrm>
        </p:spPr>
        <p:txBody>
          <a:bodyPr>
            <a:normAutofit/>
          </a:bodyPr>
          <a:lstStyle/>
          <a:p>
            <a:pPr algn="l"/>
            <a:r>
              <a:rPr lang="it-IT" sz="1600" dirty="0" smtClean="0">
                <a:solidFill>
                  <a:schemeClr val="tx1"/>
                </a:solidFill>
                <a:latin typeface="Comic Sans MS" pitchFamily="66" charset="0"/>
              </a:rPr>
              <a:t>Dott.ssa Guerra Ost. Silvia</a:t>
            </a:r>
            <a:endParaRPr lang="it-IT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716016" y="3573016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377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40161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C00000"/>
                </a:solidFill>
                <a:latin typeface="Comic Sans MS" pitchFamily="66" charset="0"/>
              </a:rPr>
              <a:t>Contesti Sociali della Violenza e Pronto Soccorso</a:t>
            </a:r>
            <a:endParaRPr lang="it-IT" sz="4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784976" cy="453650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it-IT" b="1" dirty="0" smtClean="0">
                <a:solidFill>
                  <a:schemeClr val="tx1"/>
                </a:solidFill>
              </a:rPr>
              <a:t>     </a:t>
            </a:r>
          </a:p>
          <a:p>
            <a:pPr algn="l"/>
            <a:r>
              <a:rPr lang="it-IT" sz="2600" b="1" dirty="0" smtClean="0">
                <a:solidFill>
                  <a:schemeClr val="tx1"/>
                </a:solidFill>
                <a:latin typeface="Comic Sans MS" pitchFamily="66" charset="0"/>
              </a:rPr>
              <a:t>    Violenza in                             Violenza fuori </a:t>
            </a:r>
          </a:p>
          <a:p>
            <a:pPr algn="l"/>
            <a:r>
              <a:rPr lang="it-IT" sz="2600" b="1" dirty="0" smtClean="0">
                <a:solidFill>
                  <a:schemeClr val="tx1"/>
                </a:solidFill>
                <a:latin typeface="Comic Sans MS" pitchFamily="66" charset="0"/>
              </a:rPr>
              <a:t>ambiente familiare                   dall’ambiente familiare</a:t>
            </a:r>
          </a:p>
          <a:p>
            <a:pPr algn="l"/>
            <a:endParaRPr lang="it-IT" sz="2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it-IT" sz="2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endParaRPr lang="it-IT" sz="26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r>
              <a:rPr lang="it-IT" sz="2600" dirty="0" smtClean="0">
                <a:solidFill>
                  <a:schemeClr val="tx1"/>
                </a:solidFill>
                <a:latin typeface="Comic Sans MS" pitchFamily="66" charset="0"/>
              </a:rPr>
              <a:t>Più frequentemente le                       Più frequentemente le</a:t>
            </a:r>
          </a:p>
          <a:p>
            <a:pPr algn="l"/>
            <a:r>
              <a:rPr lang="it-IT" sz="2600" dirty="0" smtClean="0">
                <a:solidFill>
                  <a:schemeClr val="tx1"/>
                </a:solidFill>
                <a:latin typeface="Comic Sans MS" pitchFamily="66" charset="0"/>
              </a:rPr>
              <a:t>donne vittime di violenza                   le donne vittima di violenza</a:t>
            </a:r>
          </a:p>
          <a:p>
            <a:pPr algn="l"/>
            <a:r>
              <a:rPr lang="it-IT" sz="2600" dirty="0" smtClean="0">
                <a:solidFill>
                  <a:schemeClr val="tx1"/>
                </a:solidFill>
                <a:latin typeface="Comic Sans MS" pitchFamily="66" charset="0"/>
              </a:rPr>
              <a:t>in ambiente familiare                        fuori dall’ ambiente familiare in Pronto soccorso per paura             in Pronto Soccorso </a:t>
            </a:r>
            <a:r>
              <a:rPr lang="it-IT" sz="2600" b="1" dirty="0" smtClean="0">
                <a:solidFill>
                  <a:schemeClr val="tx1"/>
                </a:solidFill>
                <a:latin typeface="Comic Sans MS" pitchFamily="66" charset="0"/>
              </a:rPr>
              <a:t>non</a:t>
            </a:r>
          </a:p>
          <a:p>
            <a:pPr algn="l"/>
            <a:r>
              <a:rPr lang="it-IT" sz="2600" b="1" dirty="0" smtClean="0">
                <a:solidFill>
                  <a:schemeClr val="tx1"/>
                </a:solidFill>
                <a:latin typeface="Comic Sans MS" pitchFamily="66" charset="0"/>
              </a:rPr>
              <a:t>nascondono</a:t>
            </a:r>
            <a:r>
              <a:rPr lang="it-IT" sz="2600" dirty="0" smtClean="0">
                <a:solidFill>
                  <a:schemeClr val="tx1"/>
                </a:solidFill>
                <a:latin typeface="Comic Sans MS" pitchFamily="66" charset="0"/>
              </a:rPr>
              <a:t> all’anamnesi                    </a:t>
            </a:r>
            <a:r>
              <a:rPr lang="it-IT" sz="2600" b="1" dirty="0" smtClean="0">
                <a:solidFill>
                  <a:schemeClr val="tx1"/>
                </a:solidFill>
                <a:latin typeface="Comic Sans MS" pitchFamily="66" charset="0"/>
              </a:rPr>
              <a:t>nascondono </a:t>
            </a:r>
            <a:r>
              <a:rPr lang="it-IT" sz="2600" dirty="0" smtClean="0">
                <a:solidFill>
                  <a:schemeClr val="tx1"/>
                </a:solidFill>
                <a:latin typeface="Comic Sans MS" pitchFamily="66" charset="0"/>
              </a:rPr>
              <a:t>all’anamnesi i </a:t>
            </a:r>
          </a:p>
          <a:p>
            <a:pPr algn="l"/>
            <a:r>
              <a:rPr lang="it-IT" sz="2600" dirty="0" smtClean="0">
                <a:solidFill>
                  <a:schemeClr val="tx1"/>
                </a:solidFill>
                <a:latin typeface="Comic Sans MS" pitchFamily="66" charset="0"/>
              </a:rPr>
              <a:t>i fatti all’origine dei traumi               fatti all’origine dei traumi</a:t>
            </a:r>
          </a:p>
          <a:p>
            <a:pPr algn="l"/>
            <a:r>
              <a:rPr lang="it-IT" sz="2600" dirty="0" smtClean="0">
                <a:solidFill>
                  <a:schemeClr val="tx1"/>
                </a:solidFill>
                <a:latin typeface="Comic Sans MS" pitchFamily="66" charset="0"/>
              </a:rPr>
              <a:t>per i quali richiedono cure                 per i quali richiedono cure</a:t>
            </a:r>
            <a:endParaRPr lang="it-IT" sz="2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47664" y="278092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88224" y="278092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3776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ACCOGLIENZA</a:t>
            </a:r>
            <a:b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b="1" dirty="0" smtClean="0">
                <a:solidFill>
                  <a:srgbClr val="C00000"/>
                </a:solidFill>
                <a:latin typeface="Comic Sans MS" pitchFamily="66" charset="0"/>
              </a:rPr>
              <a:t>Principi e Comportamenti</a:t>
            </a:r>
            <a:endParaRPr lang="it-IT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060848"/>
            <a:ext cx="8784976" cy="4032448"/>
          </a:xfrm>
        </p:spPr>
        <p:txBody>
          <a:bodyPr>
            <a:normAutofit/>
          </a:bodyPr>
          <a:lstStyle/>
          <a:p>
            <a:pPr marL="514350" indent="-514350"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Sincera disponibilità all’ascolto;</a:t>
            </a:r>
          </a:p>
          <a:p>
            <a:pPr marL="514350" indent="-514350"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Nè drammatizzare nè banalizzare;</a:t>
            </a:r>
          </a:p>
          <a:p>
            <a:pPr marL="514350" indent="-514350"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Astensione da qualsiasi giudizio; </a:t>
            </a:r>
          </a:p>
          <a:p>
            <a:pPr marL="514350" indent="-514350"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Restituzione alla vittima del suo valore di persona;</a:t>
            </a:r>
          </a:p>
          <a:p>
            <a:pPr marL="514350" indent="-514350" algn="l"/>
            <a:endParaRPr lang="it-IT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marL="514350" indent="-514350" algn="l">
              <a:buFont typeface="Wingdings" pitchFamily="2" charset="2"/>
              <a:buChar char="ü"/>
            </a:pPr>
            <a:r>
              <a:rPr lang="it-IT" sz="2400" dirty="0" smtClean="0">
                <a:solidFill>
                  <a:schemeClr val="tx1"/>
                </a:solidFill>
                <a:latin typeface="Comic Sans MS" pitchFamily="66" charset="0"/>
              </a:rPr>
              <a:t>Idoneo setting assistenziale.</a:t>
            </a:r>
            <a:endParaRPr lang="it-IT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6448400"/>
            <a:ext cx="7336904" cy="4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Dott.ssa Guerra Ost. Silvia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343</Words>
  <Application>Microsoft Office PowerPoint</Application>
  <PresentationFormat>On-screen Show (4:3)</PresentationFormat>
  <Paragraphs>112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“RUOLO DELL’ OSTETRICA NELL’AMBULATORIO DELLA VIOLENZA” 3 Maggio 2019 </vt:lpstr>
      <vt:lpstr>Slide 2</vt:lpstr>
      <vt:lpstr> La punta dell’iceberg  Accessi al Pronto Soccorso dell’Azienda Ospedaliero Universitaria Policlinico di Modena </vt:lpstr>
      <vt:lpstr>Dal 1 Gennaio 2018 al 31 Dicembre 2018  16 casi di violenza sessuale   3 casi relativi             5 casi relativi     ad unità con             ad unità con età  cittadinanza straniera     inferiore ai 18 anni</vt:lpstr>
      <vt:lpstr>Slide 5</vt:lpstr>
      <vt:lpstr>   Dal 1 Gennaio 2019 ad oggi  10 casi di violenza sessuale      </vt:lpstr>
      <vt:lpstr> Violenze di genere a Modena   1 febbraio 2015: avvio della procedura            condivisa tra Azienda Ospedaliero Universitaria           Policlinico di Modena e l’Azienda Sanitaria territoriale di Modena    “Centralizzazione” presso l’Azienda Ospedaliero Universitaria Policlinico di Modena di tutti i casi di violenza sessuale che giungono all’attenzione delle Strutture Sanitarie Pubbliche della provincia di Modena</vt:lpstr>
      <vt:lpstr>Contesti Sociali della Violenza e Pronto Soccorso</vt:lpstr>
      <vt:lpstr>ACCOGLIENZA Principi e Comportamenti</vt:lpstr>
      <vt:lpstr>Ruolo dell’ostetrica</vt:lpstr>
      <vt:lpstr>Ruolo dell’ostetrica</vt:lpstr>
      <vt:lpstr>  “Se non si sa cosa dire è meglio tacere.  Un silenzio è pur sempre meno doloroso di tante parole dette tanto per dire”   Cit. “Come pinguini nel deserto”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“Ruolo dell'ostetrica nell'ambulatorio della Violenza”</dc:title>
  <dc:creator>WIN7</dc:creator>
  <cp:lastModifiedBy>WIN7</cp:lastModifiedBy>
  <cp:revision>8</cp:revision>
  <dcterms:created xsi:type="dcterms:W3CDTF">2019-05-02T16:17:55Z</dcterms:created>
  <dcterms:modified xsi:type="dcterms:W3CDTF">2019-05-02T17:30:59Z</dcterms:modified>
</cp:coreProperties>
</file>