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5/2/19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nopo.it/" TargetMode="External"/><Relationship Id="rId2" Type="http://schemas.openxmlformats.org/officeDocument/2006/relationships/hyperlink" Target="http://www.salute.gov.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2019A6-D560-CA45-883A-99CABFCA8775}"/>
              </a:ext>
            </a:extLst>
          </p:cNvPr>
          <p:cNvSpPr>
            <a:spLocks noGrp="1"/>
          </p:cNvSpPr>
          <p:nvPr>
            <p:ph type="ctrTitle"/>
          </p:nvPr>
        </p:nvSpPr>
        <p:spPr/>
        <p:txBody>
          <a:bodyPr/>
          <a:lstStyle/>
          <a:p>
            <a:r>
              <a:rPr lang="it-IT" dirty="0"/>
              <a:t>Come immagino la mia professione</a:t>
            </a:r>
          </a:p>
        </p:txBody>
      </p:sp>
      <p:sp>
        <p:nvSpPr>
          <p:cNvPr id="3" name="Sottotitolo 2">
            <a:extLst>
              <a:ext uri="{FF2B5EF4-FFF2-40B4-BE49-F238E27FC236}">
                <a16:creationId xmlns:a16="http://schemas.microsoft.com/office/drawing/2014/main" id="{ACBAA954-A5E5-7B43-9E5C-68D690D6E2B0}"/>
              </a:ext>
            </a:extLst>
          </p:cNvPr>
          <p:cNvSpPr>
            <a:spLocks noGrp="1"/>
          </p:cNvSpPr>
          <p:nvPr>
            <p:ph type="subTitle" idx="1"/>
          </p:nvPr>
        </p:nvSpPr>
        <p:spPr/>
        <p:txBody>
          <a:bodyPr/>
          <a:lstStyle/>
          <a:p>
            <a:r>
              <a:rPr lang="it-IT" dirty="0"/>
              <a:t>L’ostetrica in difesa delle donne</a:t>
            </a:r>
          </a:p>
        </p:txBody>
      </p:sp>
      <p:sp>
        <p:nvSpPr>
          <p:cNvPr id="4" name="CasellaDiTesto 3">
            <a:extLst>
              <a:ext uri="{FF2B5EF4-FFF2-40B4-BE49-F238E27FC236}">
                <a16:creationId xmlns:a16="http://schemas.microsoft.com/office/drawing/2014/main" id="{F5252230-127C-0248-BCDC-CAB63A0FADC9}"/>
              </a:ext>
            </a:extLst>
          </p:cNvPr>
          <p:cNvSpPr txBox="1"/>
          <p:nvPr/>
        </p:nvSpPr>
        <p:spPr>
          <a:xfrm>
            <a:off x="8463776" y="4951141"/>
            <a:ext cx="4609171" cy="1477328"/>
          </a:xfrm>
          <a:prstGeom prst="rect">
            <a:avLst/>
          </a:prstGeom>
          <a:noFill/>
        </p:spPr>
        <p:txBody>
          <a:bodyPr wrap="square" rtlCol="0">
            <a:spAutoFit/>
          </a:bodyPr>
          <a:lstStyle/>
          <a:p>
            <a:r>
              <a:rPr lang="it-IT" dirty="0"/>
              <a:t>Pinelli Giorgia</a:t>
            </a:r>
          </a:p>
          <a:p>
            <a:r>
              <a:rPr lang="it-IT" sz="1600" i="1" dirty="0"/>
              <a:t>Studentessa III anno CDL Ostetricia </a:t>
            </a:r>
            <a:r>
              <a:rPr lang="it-IT" sz="1600" i="1" dirty="0" err="1"/>
              <a:t>UniMORE</a:t>
            </a:r>
            <a:endParaRPr lang="it-IT" sz="1600" i="1" dirty="0"/>
          </a:p>
          <a:p>
            <a:endParaRPr lang="it-IT" dirty="0"/>
          </a:p>
          <a:p>
            <a:r>
              <a:rPr lang="it-IT" dirty="0"/>
              <a:t>3 Maggio 2019</a:t>
            </a:r>
          </a:p>
          <a:p>
            <a:endParaRPr lang="it-IT" dirty="0"/>
          </a:p>
        </p:txBody>
      </p:sp>
    </p:spTree>
    <p:extLst>
      <p:ext uri="{BB962C8B-B14F-4D97-AF65-F5344CB8AC3E}">
        <p14:creationId xmlns:p14="http://schemas.microsoft.com/office/powerpoint/2010/main" val="375387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AE9BA-8A04-3745-AA22-4E3B4B037141}"/>
              </a:ext>
            </a:extLst>
          </p:cNvPr>
          <p:cNvSpPr>
            <a:spLocks noGrp="1"/>
          </p:cNvSpPr>
          <p:nvPr>
            <p:ph type="title"/>
          </p:nvPr>
        </p:nvSpPr>
        <p:spPr/>
        <p:txBody>
          <a:bodyPr/>
          <a:lstStyle/>
          <a:p>
            <a:r>
              <a:rPr lang="it-IT" dirty="0"/>
              <a:t>conclusioni</a:t>
            </a:r>
          </a:p>
        </p:txBody>
      </p:sp>
      <p:sp>
        <p:nvSpPr>
          <p:cNvPr id="3" name="Segnaposto contenuto 2">
            <a:extLst>
              <a:ext uri="{FF2B5EF4-FFF2-40B4-BE49-F238E27FC236}">
                <a16:creationId xmlns:a16="http://schemas.microsoft.com/office/drawing/2014/main" id="{C3B60704-5AAF-B947-9615-2A5091D33CAA}"/>
              </a:ext>
            </a:extLst>
          </p:cNvPr>
          <p:cNvSpPr>
            <a:spLocks noGrp="1"/>
          </p:cNvSpPr>
          <p:nvPr>
            <p:ph idx="1"/>
          </p:nvPr>
        </p:nvSpPr>
        <p:spPr/>
        <p:txBody>
          <a:bodyPr/>
          <a:lstStyle/>
          <a:p>
            <a:pPr marL="0" indent="0" algn="ctr">
              <a:buNone/>
            </a:pPr>
            <a:endParaRPr lang="it-IT" dirty="0"/>
          </a:p>
          <a:p>
            <a:pPr marL="0" indent="0" algn="ctr">
              <a:buNone/>
            </a:pPr>
            <a:r>
              <a:rPr lang="it-IT" dirty="0"/>
              <a:t>In generale il lavoro che io farei riguarda per lo </a:t>
            </a:r>
            <a:r>
              <a:rPr lang="it-IT" dirty="0" err="1"/>
              <a:t>piu</a:t>
            </a:r>
            <a:r>
              <a:rPr lang="it-IT" dirty="0"/>
              <a:t>̀ l’informazione volta a rendere sicura di se la donna, a farle capire che è giusto sentirsi a suo agio con le proprie usanze e i suoi modi di fare. Ho voluto portare alcuni esempi pratici per sottolineare che la maggior parte delle volte servirebbero degli accorgimenti che richiedono veramente poco tempo per cambiare il vissuto di una donna in quelli appunto che sono i suoi momenti </a:t>
            </a:r>
            <a:r>
              <a:rPr lang="it-IT" dirty="0" err="1"/>
              <a:t>piu</a:t>
            </a:r>
            <a:r>
              <a:rPr lang="it-IT" dirty="0"/>
              <a:t>̀ delicati. </a:t>
            </a:r>
          </a:p>
          <a:p>
            <a:pPr marL="0" indent="0">
              <a:buNone/>
            </a:pPr>
            <a:endParaRPr lang="it-IT" dirty="0"/>
          </a:p>
        </p:txBody>
      </p:sp>
    </p:spTree>
    <p:extLst>
      <p:ext uri="{BB962C8B-B14F-4D97-AF65-F5344CB8AC3E}">
        <p14:creationId xmlns:p14="http://schemas.microsoft.com/office/powerpoint/2010/main" val="321049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6FAA02-05EC-2544-82C3-8FBA3B8ED2EA}"/>
              </a:ext>
            </a:extLst>
          </p:cNvPr>
          <p:cNvSpPr>
            <a:spLocks noGrp="1"/>
          </p:cNvSpPr>
          <p:nvPr>
            <p:ph idx="1"/>
          </p:nvPr>
        </p:nvSpPr>
        <p:spPr>
          <a:xfrm>
            <a:off x="1294362" y="959994"/>
            <a:ext cx="9603275" cy="3450613"/>
          </a:xfrm>
        </p:spPr>
        <p:txBody>
          <a:bodyPr/>
          <a:lstStyle/>
          <a:p>
            <a:pPr marL="0" indent="0" algn="ctr">
              <a:buNone/>
            </a:pPr>
            <a:r>
              <a:rPr lang="it-IT" b="1" u="sng" dirty="0"/>
              <a:t>Vorrei vedere un’ostetricia che si concentri sulla paziente, sulla donna, non sull’operatore!</a:t>
            </a:r>
          </a:p>
        </p:txBody>
      </p:sp>
      <p:pic>
        <p:nvPicPr>
          <p:cNvPr id="6" name="Immagine 5">
            <a:extLst>
              <a:ext uri="{FF2B5EF4-FFF2-40B4-BE49-F238E27FC236}">
                <a16:creationId xmlns:a16="http://schemas.microsoft.com/office/drawing/2014/main" id="{E4DF33C6-5328-8147-8241-0D7CBCAF1B3D}"/>
              </a:ext>
            </a:extLst>
          </p:cNvPr>
          <p:cNvPicPr>
            <a:picLocks noChangeAspect="1"/>
          </p:cNvPicPr>
          <p:nvPr/>
        </p:nvPicPr>
        <p:blipFill>
          <a:blip r:embed="rId2"/>
          <a:stretch>
            <a:fillRect/>
          </a:stretch>
        </p:blipFill>
        <p:spPr>
          <a:xfrm>
            <a:off x="3062764" y="2068852"/>
            <a:ext cx="6066472" cy="3639883"/>
          </a:xfrm>
          <a:prstGeom prst="rect">
            <a:avLst/>
          </a:prstGeom>
        </p:spPr>
      </p:pic>
    </p:spTree>
    <p:extLst>
      <p:ext uri="{BB962C8B-B14F-4D97-AF65-F5344CB8AC3E}">
        <p14:creationId xmlns:p14="http://schemas.microsoft.com/office/powerpoint/2010/main" val="111959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0B7D7-C0A8-D04C-9A31-B9A426830560}"/>
              </a:ext>
            </a:extLst>
          </p:cNvPr>
          <p:cNvSpPr>
            <a:spLocks noGrp="1"/>
          </p:cNvSpPr>
          <p:nvPr>
            <p:ph type="title"/>
          </p:nvPr>
        </p:nvSpPr>
        <p:spPr/>
        <p:txBody>
          <a:bodyPr/>
          <a:lstStyle/>
          <a:p>
            <a:r>
              <a:rPr lang="it-IT" dirty="0" err="1"/>
              <a:t>Biliografia</a:t>
            </a:r>
            <a:endParaRPr lang="it-IT" dirty="0"/>
          </a:p>
        </p:txBody>
      </p:sp>
      <p:sp>
        <p:nvSpPr>
          <p:cNvPr id="3" name="Segnaposto contenuto 2">
            <a:extLst>
              <a:ext uri="{FF2B5EF4-FFF2-40B4-BE49-F238E27FC236}">
                <a16:creationId xmlns:a16="http://schemas.microsoft.com/office/drawing/2014/main" id="{BC557631-B9EE-4641-8BB4-EC8473450DB4}"/>
              </a:ext>
            </a:extLst>
          </p:cNvPr>
          <p:cNvSpPr>
            <a:spLocks noGrp="1"/>
          </p:cNvSpPr>
          <p:nvPr>
            <p:ph idx="1"/>
          </p:nvPr>
        </p:nvSpPr>
        <p:spPr/>
        <p:txBody>
          <a:bodyPr/>
          <a:lstStyle/>
          <a:p>
            <a:r>
              <a:rPr lang="it-IT" dirty="0"/>
              <a:t>Carta dei diritti della partoriente;</a:t>
            </a:r>
          </a:p>
          <a:p>
            <a:r>
              <a:rPr lang="it-IT" dirty="0">
                <a:hlinkClick r:id="rId2"/>
              </a:rPr>
              <a:t>http://www.salute.gov.it/</a:t>
            </a:r>
            <a:endParaRPr lang="it-IT" dirty="0"/>
          </a:p>
          <a:p>
            <a:r>
              <a:rPr lang="it-IT" dirty="0">
                <a:hlinkClick r:id="rId3"/>
              </a:rPr>
              <a:t>http://www.fnopo.it/</a:t>
            </a:r>
            <a:endParaRPr lang="it-IT" dirty="0"/>
          </a:p>
        </p:txBody>
      </p:sp>
    </p:spTree>
    <p:extLst>
      <p:ext uri="{BB962C8B-B14F-4D97-AF65-F5344CB8AC3E}">
        <p14:creationId xmlns:p14="http://schemas.microsoft.com/office/powerpoint/2010/main" val="175690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3AC8D1-4D20-B543-9838-D6CFBFA21CB9}"/>
              </a:ext>
            </a:extLst>
          </p:cNvPr>
          <p:cNvSpPr>
            <a:spLocks noGrp="1"/>
          </p:cNvSpPr>
          <p:nvPr>
            <p:ph idx="1"/>
          </p:nvPr>
        </p:nvSpPr>
        <p:spPr/>
        <p:txBody>
          <a:bodyPr>
            <a:normAutofit/>
          </a:bodyPr>
          <a:lstStyle/>
          <a:p>
            <a:pPr marL="0" indent="0" algn="ctr">
              <a:buNone/>
            </a:pPr>
            <a:endParaRPr lang="it-IT" sz="4000" dirty="0"/>
          </a:p>
          <a:p>
            <a:pPr marL="0" indent="0" algn="ctr">
              <a:buNone/>
            </a:pPr>
            <a:r>
              <a:rPr lang="it-IT" sz="4000" dirty="0"/>
              <a:t>GRAZIE PER L’ATTENZIONE!</a:t>
            </a:r>
          </a:p>
        </p:txBody>
      </p:sp>
    </p:spTree>
    <p:extLst>
      <p:ext uri="{BB962C8B-B14F-4D97-AF65-F5344CB8AC3E}">
        <p14:creationId xmlns:p14="http://schemas.microsoft.com/office/powerpoint/2010/main" val="295338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F8207-6701-3446-9A71-3FAC2291C6A5}"/>
              </a:ext>
            </a:extLst>
          </p:cNvPr>
          <p:cNvSpPr>
            <a:spLocks noGrp="1"/>
          </p:cNvSpPr>
          <p:nvPr>
            <p:ph type="title"/>
          </p:nvPr>
        </p:nvSpPr>
        <p:spPr/>
        <p:txBody>
          <a:bodyPr/>
          <a:lstStyle/>
          <a:p>
            <a:r>
              <a:rPr lang="it-IT" dirty="0"/>
              <a:t>La gestione della partoriente in sala parto</a:t>
            </a:r>
          </a:p>
        </p:txBody>
      </p:sp>
      <p:sp>
        <p:nvSpPr>
          <p:cNvPr id="3" name="Segnaposto contenuto 2">
            <a:extLst>
              <a:ext uri="{FF2B5EF4-FFF2-40B4-BE49-F238E27FC236}">
                <a16:creationId xmlns:a16="http://schemas.microsoft.com/office/drawing/2014/main" id="{68A6D137-E961-0D42-8F96-CA8BE09F749F}"/>
              </a:ext>
            </a:extLst>
          </p:cNvPr>
          <p:cNvSpPr>
            <a:spLocks noGrp="1"/>
          </p:cNvSpPr>
          <p:nvPr>
            <p:ph idx="1"/>
          </p:nvPr>
        </p:nvSpPr>
        <p:spPr/>
        <p:txBody>
          <a:bodyPr>
            <a:normAutofit/>
          </a:bodyPr>
          <a:lstStyle/>
          <a:p>
            <a:r>
              <a:rPr lang="it-IT" dirty="0"/>
              <a:t>Lasciare alla donna la scelta di assumere la posizione a lei più comoda sia durante il travaglio che durante il parto;</a:t>
            </a:r>
          </a:p>
          <a:p>
            <a:r>
              <a:rPr lang="it-IT" dirty="0"/>
              <a:t>Non c’è alcuna indicazione per la rasatura del pube e per il clistere prima del parto;</a:t>
            </a:r>
          </a:p>
          <a:p>
            <a:r>
              <a:rPr lang="it-IT" dirty="0"/>
              <a:t>Si deve promuovere immediatamente l’inizio dell’allattamento e il contatto pelle a pelle:</a:t>
            </a:r>
          </a:p>
          <a:p>
            <a:r>
              <a:rPr lang="it-IT" dirty="0"/>
              <a:t>Parti vaginali, dopo un cesareo, dovrebbero venir incoraggiati.</a:t>
            </a:r>
          </a:p>
          <a:p>
            <a:pPr marL="0" indent="0">
              <a:buNone/>
            </a:pPr>
            <a:endParaRPr lang="it-IT" dirty="0"/>
          </a:p>
          <a:p>
            <a:pPr marL="0" indent="0">
              <a:buNone/>
            </a:pPr>
            <a:r>
              <a:rPr lang="it-IT" i="1" dirty="0"/>
              <a:t>Sembrano banalità ma…</a:t>
            </a:r>
          </a:p>
        </p:txBody>
      </p:sp>
      <p:pic>
        <p:nvPicPr>
          <p:cNvPr id="5" name="Immagine 4">
            <a:extLst>
              <a:ext uri="{FF2B5EF4-FFF2-40B4-BE49-F238E27FC236}">
                <a16:creationId xmlns:a16="http://schemas.microsoft.com/office/drawing/2014/main" id="{80C05CF8-6E82-E646-8AC8-D8D3FC6CC767}"/>
              </a:ext>
            </a:extLst>
          </p:cNvPr>
          <p:cNvPicPr>
            <a:picLocks noChangeAspect="1"/>
          </p:cNvPicPr>
          <p:nvPr/>
        </p:nvPicPr>
        <p:blipFill>
          <a:blip r:embed="rId2"/>
          <a:stretch>
            <a:fillRect/>
          </a:stretch>
        </p:blipFill>
        <p:spPr>
          <a:xfrm>
            <a:off x="6403277" y="4271011"/>
            <a:ext cx="5439318" cy="2390668"/>
          </a:xfrm>
          <a:prstGeom prst="rect">
            <a:avLst/>
          </a:prstGeom>
        </p:spPr>
      </p:pic>
    </p:spTree>
    <p:extLst>
      <p:ext uri="{BB962C8B-B14F-4D97-AF65-F5344CB8AC3E}">
        <p14:creationId xmlns:p14="http://schemas.microsoft.com/office/powerpoint/2010/main" val="83346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DE117-DC8F-2F47-8B2D-55A9E87F24A9}"/>
              </a:ext>
            </a:extLst>
          </p:cNvPr>
          <p:cNvSpPr>
            <a:spLocks noGrp="1"/>
          </p:cNvSpPr>
          <p:nvPr>
            <p:ph type="title"/>
          </p:nvPr>
        </p:nvSpPr>
        <p:spPr>
          <a:xfrm>
            <a:off x="1484236" y="804520"/>
            <a:ext cx="9603275" cy="882766"/>
          </a:xfrm>
        </p:spPr>
        <p:txBody>
          <a:bodyPr>
            <a:normAutofit/>
          </a:bodyPr>
          <a:lstStyle/>
          <a:p>
            <a:r>
              <a:rPr lang="it-IT" sz="2000" dirty="0"/>
              <a:t>Lasciare alla donna la scelta di assumere la posizione a lei più comoda durante il travaglio e il parto</a:t>
            </a:r>
          </a:p>
        </p:txBody>
      </p:sp>
      <p:sp>
        <p:nvSpPr>
          <p:cNvPr id="3" name="Segnaposto contenuto 2">
            <a:extLst>
              <a:ext uri="{FF2B5EF4-FFF2-40B4-BE49-F238E27FC236}">
                <a16:creationId xmlns:a16="http://schemas.microsoft.com/office/drawing/2014/main" id="{1B46C5BF-2F22-5746-9C73-3063F7F137F9}"/>
              </a:ext>
            </a:extLst>
          </p:cNvPr>
          <p:cNvSpPr>
            <a:spLocks noGrp="1"/>
          </p:cNvSpPr>
          <p:nvPr>
            <p:ph idx="1"/>
          </p:nvPr>
        </p:nvSpPr>
        <p:spPr>
          <a:xfrm>
            <a:off x="1484236" y="1993960"/>
            <a:ext cx="9603275" cy="3450613"/>
          </a:xfrm>
        </p:spPr>
        <p:txBody>
          <a:bodyPr>
            <a:normAutofit/>
          </a:bodyPr>
          <a:lstStyle/>
          <a:p>
            <a:pPr marL="0" indent="0">
              <a:buNone/>
            </a:pPr>
            <a:r>
              <a:rPr lang="it-IT" dirty="0"/>
              <a:t>Come potremmo migliorare il vissuto di una donna in sala parto?</a:t>
            </a:r>
          </a:p>
          <a:p>
            <a:pPr marL="457200" indent="-457200">
              <a:buFont typeface="+mj-lt"/>
              <a:buAutoNum type="arabicPeriod"/>
            </a:pPr>
            <a:r>
              <a:rPr lang="it-IT" dirty="0"/>
              <a:t>Lasciarle assumere la posizione a lei più confortevole </a:t>
            </a:r>
            <a:r>
              <a:rPr lang="it-IT" dirty="0">
                <a:sym typeface="Wingdings" pitchFamily="2" charset="2"/>
              </a:rPr>
              <a:t> ANCHE SE PER NOI OPERATORI NON LO È!</a:t>
            </a:r>
          </a:p>
          <a:p>
            <a:pPr marL="457200" indent="-457200">
              <a:buFont typeface="+mj-lt"/>
              <a:buAutoNum type="arabicPeriod"/>
            </a:pPr>
            <a:r>
              <a:rPr lang="it-IT" dirty="0">
                <a:sym typeface="Wingdings" pitchFamily="2" charset="2"/>
              </a:rPr>
              <a:t>Avere piccoli accorgimenti: pezza calda sulla schiena, massaggio, una semplice stretta di mano.. Più in generale: </a:t>
            </a:r>
            <a:r>
              <a:rPr lang="it-IT" u="sng" dirty="0">
                <a:sym typeface="Wingdings" pitchFamily="2" charset="2"/>
              </a:rPr>
              <a:t>accudire la donna e stare lì con lei</a:t>
            </a:r>
            <a:r>
              <a:rPr lang="it-IT" dirty="0">
                <a:sym typeface="Wingdings" pitchFamily="2" charset="2"/>
              </a:rPr>
              <a:t>.</a:t>
            </a:r>
            <a:endParaRPr lang="it-IT" dirty="0"/>
          </a:p>
        </p:txBody>
      </p:sp>
      <p:pic>
        <p:nvPicPr>
          <p:cNvPr id="5" name="Immagine 4">
            <a:extLst>
              <a:ext uri="{FF2B5EF4-FFF2-40B4-BE49-F238E27FC236}">
                <a16:creationId xmlns:a16="http://schemas.microsoft.com/office/drawing/2014/main" id="{D2107A83-7FCD-CA4D-B52F-6AC1FB921E54}"/>
              </a:ext>
            </a:extLst>
          </p:cNvPr>
          <p:cNvPicPr>
            <a:picLocks noChangeAspect="1"/>
          </p:cNvPicPr>
          <p:nvPr/>
        </p:nvPicPr>
        <p:blipFill>
          <a:blip r:embed="rId2"/>
          <a:stretch>
            <a:fillRect/>
          </a:stretch>
        </p:blipFill>
        <p:spPr>
          <a:xfrm>
            <a:off x="8932546" y="4189514"/>
            <a:ext cx="3047063" cy="2310015"/>
          </a:xfrm>
          <a:prstGeom prst="rect">
            <a:avLst/>
          </a:prstGeom>
        </p:spPr>
      </p:pic>
    </p:spTree>
    <p:extLst>
      <p:ext uri="{BB962C8B-B14F-4D97-AF65-F5344CB8AC3E}">
        <p14:creationId xmlns:p14="http://schemas.microsoft.com/office/powerpoint/2010/main" val="57537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BF1FA4-4C86-C64C-8B12-6DB46F2B52CD}"/>
              </a:ext>
            </a:extLst>
          </p:cNvPr>
          <p:cNvSpPr>
            <a:spLocks noGrp="1"/>
          </p:cNvSpPr>
          <p:nvPr>
            <p:ph type="title"/>
          </p:nvPr>
        </p:nvSpPr>
        <p:spPr/>
        <p:txBody>
          <a:bodyPr>
            <a:normAutofit/>
          </a:bodyPr>
          <a:lstStyle/>
          <a:p>
            <a:r>
              <a:rPr lang="it-IT" sz="2000" dirty="0"/>
              <a:t>Non c’È alcuna indicazione alla rasatura del pube o al clistere prima del parto</a:t>
            </a:r>
          </a:p>
        </p:txBody>
      </p:sp>
      <p:sp>
        <p:nvSpPr>
          <p:cNvPr id="3" name="Segnaposto contenuto 2">
            <a:extLst>
              <a:ext uri="{FF2B5EF4-FFF2-40B4-BE49-F238E27FC236}">
                <a16:creationId xmlns:a16="http://schemas.microsoft.com/office/drawing/2014/main" id="{7E7283F2-60FB-1048-AA0E-7C7DEDAD7C98}"/>
              </a:ext>
            </a:extLst>
          </p:cNvPr>
          <p:cNvSpPr>
            <a:spLocks noGrp="1"/>
          </p:cNvSpPr>
          <p:nvPr>
            <p:ph idx="1"/>
          </p:nvPr>
        </p:nvSpPr>
        <p:spPr/>
        <p:txBody>
          <a:bodyPr>
            <a:normAutofit/>
          </a:bodyPr>
          <a:lstStyle/>
          <a:p>
            <a:pPr marL="0" indent="0">
              <a:buNone/>
            </a:pPr>
            <a:r>
              <a:rPr lang="it-IT" dirty="0"/>
              <a:t>Far sentire a proprio agio la donna, come possiamo migliorarci in questo? </a:t>
            </a:r>
          </a:p>
          <a:p>
            <a:pPr marL="0" indent="0">
              <a:buNone/>
            </a:pPr>
            <a:r>
              <a:rPr lang="it-IT" dirty="0"/>
              <a:t>Intervenire nei corsi nascita con nozioni pratiche, ad esempio:</a:t>
            </a:r>
          </a:p>
          <a:p>
            <a:pPr marL="514350" indent="-514350">
              <a:buFont typeface="+mj-lt"/>
              <a:buAutoNum type="romanUcPeriod"/>
            </a:pPr>
            <a:r>
              <a:rPr lang="it-IT" dirty="0"/>
              <a:t>Non è necessario rasare il pube se è una cosa che non si è abituati a fare;</a:t>
            </a:r>
          </a:p>
          <a:p>
            <a:pPr marL="514350" indent="-514350">
              <a:buFont typeface="+mj-lt"/>
              <a:buAutoNum type="romanUcPeriod"/>
            </a:pPr>
            <a:r>
              <a:rPr lang="it-IT" dirty="0"/>
              <a:t>La defecazione durante il periodo espulsivo è una cosa estremamente comune ed è dovuta dal movimento della testa fetale, non dal fatto che loro spingano troppo.</a:t>
            </a:r>
          </a:p>
        </p:txBody>
      </p:sp>
    </p:spTree>
    <p:extLst>
      <p:ext uri="{BB962C8B-B14F-4D97-AF65-F5344CB8AC3E}">
        <p14:creationId xmlns:p14="http://schemas.microsoft.com/office/powerpoint/2010/main" val="424223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50690A-4566-3740-83F9-6CCF87AA6EC1}"/>
              </a:ext>
            </a:extLst>
          </p:cNvPr>
          <p:cNvSpPr>
            <a:spLocks noGrp="1"/>
          </p:cNvSpPr>
          <p:nvPr>
            <p:ph type="title"/>
          </p:nvPr>
        </p:nvSpPr>
        <p:spPr/>
        <p:txBody>
          <a:bodyPr>
            <a:normAutofit/>
          </a:bodyPr>
          <a:lstStyle/>
          <a:p>
            <a:r>
              <a:rPr lang="it-IT" sz="2000" dirty="0"/>
              <a:t>Promuovere immediatamente l’allattamento al seno e il contatto pelle-pelle</a:t>
            </a:r>
          </a:p>
        </p:txBody>
      </p:sp>
      <p:sp>
        <p:nvSpPr>
          <p:cNvPr id="3" name="Segnaposto contenuto 2">
            <a:extLst>
              <a:ext uri="{FF2B5EF4-FFF2-40B4-BE49-F238E27FC236}">
                <a16:creationId xmlns:a16="http://schemas.microsoft.com/office/drawing/2014/main" id="{4F9148A9-C8D5-2149-977B-E1545F23873D}"/>
              </a:ext>
            </a:extLst>
          </p:cNvPr>
          <p:cNvSpPr>
            <a:spLocks noGrp="1"/>
          </p:cNvSpPr>
          <p:nvPr>
            <p:ph idx="1"/>
          </p:nvPr>
        </p:nvSpPr>
        <p:spPr/>
        <p:txBody>
          <a:bodyPr/>
          <a:lstStyle/>
          <a:p>
            <a:pPr marL="0" indent="0" algn="ctr">
              <a:buNone/>
            </a:pPr>
            <a:endParaRPr lang="it-IT" dirty="0"/>
          </a:p>
          <a:p>
            <a:pPr marL="0" indent="0" algn="ctr">
              <a:buNone/>
            </a:pPr>
            <a:endParaRPr lang="it-IT" dirty="0"/>
          </a:p>
          <a:p>
            <a:pPr marL="0" indent="0" algn="ctr">
              <a:buNone/>
            </a:pPr>
            <a:r>
              <a:rPr lang="it-IT" dirty="0"/>
              <a:t> Le due ore di post-</a:t>
            </a:r>
            <a:r>
              <a:rPr lang="it-IT" dirty="0" err="1"/>
              <a:t>partum</a:t>
            </a:r>
            <a:r>
              <a:rPr lang="it-IT" dirty="0"/>
              <a:t> che la donna trascorre in sala parto sono importantissime anche per questo!</a:t>
            </a:r>
          </a:p>
        </p:txBody>
      </p:sp>
      <p:pic>
        <p:nvPicPr>
          <p:cNvPr id="4" name="Immagine 3">
            <a:extLst>
              <a:ext uri="{FF2B5EF4-FFF2-40B4-BE49-F238E27FC236}">
                <a16:creationId xmlns:a16="http://schemas.microsoft.com/office/drawing/2014/main" id="{83561CA1-93EB-4743-BFE1-7954A2A51D4D}"/>
              </a:ext>
            </a:extLst>
          </p:cNvPr>
          <p:cNvPicPr>
            <a:picLocks noChangeAspect="1"/>
          </p:cNvPicPr>
          <p:nvPr/>
        </p:nvPicPr>
        <p:blipFill>
          <a:blip r:embed="rId2"/>
          <a:stretch>
            <a:fillRect/>
          </a:stretch>
        </p:blipFill>
        <p:spPr>
          <a:xfrm>
            <a:off x="485734" y="3824868"/>
            <a:ext cx="4377994" cy="2900866"/>
          </a:xfrm>
          <a:prstGeom prst="rect">
            <a:avLst/>
          </a:prstGeom>
        </p:spPr>
      </p:pic>
    </p:spTree>
    <p:extLst>
      <p:ext uri="{BB962C8B-B14F-4D97-AF65-F5344CB8AC3E}">
        <p14:creationId xmlns:p14="http://schemas.microsoft.com/office/powerpoint/2010/main" val="237043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7AE7E-B9C6-2849-9325-4484A45D534D}"/>
              </a:ext>
            </a:extLst>
          </p:cNvPr>
          <p:cNvSpPr>
            <a:spLocks noGrp="1"/>
          </p:cNvSpPr>
          <p:nvPr>
            <p:ph type="title"/>
          </p:nvPr>
        </p:nvSpPr>
        <p:spPr/>
        <p:txBody>
          <a:bodyPr>
            <a:normAutofit/>
          </a:bodyPr>
          <a:lstStyle/>
          <a:p>
            <a:r>
              <a:rPr lang="it-IT" sz="2000" dirty="0"/>
              <a:t>Parti vaginali, dopo un taglio cesareo, dovrebbero venire incoraggiati</a:t>
            </a:r>
          </a:p>
        </p:txBody>
      </p:sp>
      <p:sp>
        <p:nvSpPr>
          <p:cNvPr id="3" name="Segnaposto contenuto 2">
            <a:extLst>
              <a:ext uri="{FF2B5EF4-FFF2-40B4-BE49-F238E27FC236}">
                <a16:creationId xmlns:a16="http://schemas.microsoft.com/office/drawing/2014/main" id="{75472EA1-5103-1D41-BBAE-EB23F3AAA7D8}"/>
              </a:ext>
            </a:extLst>
          </p:cNvPr>
          <p:cNvSpPr>
            <a:spLocks noGrp="1"/>
          </p:cNvSpPr>
          <p:nvPr>
            <p:ph idx="1"/>
          </p:nvPr>
        </p:nvSpPr>
        <p:spPr/>
        <p:txBody>
          <a:bodyPr>
            <a:normAutofit/>
          </a:bodyPr>
          <a:lstStyle/>
          <a:p>
            <a:pPr marL="0" indent="0">
              <a:buNone/>
            </a:pPr>
            <a:endParaRPr lang="it-IT" dirty="0"/>
          </a:p>
          <a:p>
            <a:pPr marL="0" indent="0">
              <a:buNone/>
            </a:pPr>
            <a:r>
              <a:rPr lang="it-IT" dirty="0"/>
              <a:t>Come sappiamo i VBAC sono parti in cui i rischi sono aumentati:</a:t>
            </a:r>
          </a:p>
          <a:p>
            <a:pPr>
              <a:buFontTx/>
              <a:buChar char="-"/>
            </a:pPr>
            <a:r>
              <a:rPr lang="it-IT" dirty="0"/>
              <a:t>Maggior accortezza da parte degli operatori </a:t>
            </a:r>
            <a:r>
              <a:rPr lang="it-IT" dirty="0">
                <a:sym typeface="Wingdings" pitchFamily="2" charset="2"/>
              </a:rPr>
              <a:t> QUESTO NON VA TRASMESSO ALLE PAZIENTI!</a:t>
            </a:r>
          </a:p>
          <a:p>
            <a:pPr marL="0" indent="0">
              <a:buNone/>
            </a:pPr>
            <a:endParaRPr lang="it-IT" dirty="0">
              <a:sym typeface="Wingdings" pitchFamily="2" charset="2"/>
            </a:endParaRPr>
          </a:p>
        </p:txBody>
      </p:sp>
      <p:pic>
        <p:nvPicPr>
          <p:cNvPr id="5" name="Immagine 4">
            <a:extLst>
              <a:ext uri="{FF2B5EF4-FFF2-40B4-BE49-F238E27FC236}">
                <a16:creationId xmlns:a16="http://schemas.microsoft.com/office/drawing/2014/main" id="{3F75321D-59E8-BD4C-8AEE-85CD568714B1}"/>
              </a:ext>
            </a:extLst>
          </p:cNvPr>
          <p:cNvPicPr>
            <a:picLocks noChangeAspect="1"/>
          </p:cNvPicPr>
          <p:nvPr/>
        </p:nvPicPr>
        <p:blipFill>
          <a:blip r:embed="rId2"/>
          <a:stretch>
            <a:fillRect/>
          </a:stretch>
        </p:blipFill>
        <p:spPr>
          <a:xfrm>
            <a:off x="6319612" y="3896741"/>
            <a:ext cx="4735242" cy="2156740"/>
          </a:xfrm>
          <a:prstGeom prst="rect">
            <a:avLst/>
          </a:prstGeom>
        </p:spPr>
      </p:pic>
    </p:spTree>
    <p:extLst>
      <p:ext uri="{BB962C8B-B14F-4D97-AF65-F5344CB8AC3E}">
        <p14:creationId xmlns:p14="http://schemas.microsoft.com/office/powerpoint/2010/main" val="178295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24F7CD-CA30-8540-A982-7D03561C6D9F}"/>
              </a:ext>
            </a:extLst>
          </p:cNvPr>
          <p:cNvSpPr>
            <a:spLocks noGrp="1"/>
          </p:cNvSpPr>
          <p:nvPr>
            <p:ph type="title"/>
          </p:nvPr>
        </p:nvSpPr>
        <p:spPr/>
        <p:txBody>
          <a:bodyPr/>
          <a:lstStyle/>
          <a:p>
            <a:pPr algn="ctr"/>
            <a:r>
              <a:rPr lang="it-IT" dirty="0"/>
              <a:t>IL RISPETTO DELLA CULTURA</a:t>
            </a:r>
          </a:p>
        </p:txBody>
      </p:sp>
      <p:sp>
        <p:nvSpPr>
          <p:cNvPr id="3" name="Segnaposto contenuto 2">
            <a:extLst>
              <a:ext uri="{FF2B5EF4-FFF2-40B4-BE49-F238E27FC236}">
                <a16:creationId xmlns:a16="http://schemas.microsoft.com/office/drawing/2014/main" id="{1447B301-94E9-5C48-9665-18FA8A9999C5}"/>
              </a:ext>
            </a:extLst>
          </p:cNvPr>
          <p:cNvSpPr>
            <a:spLocks noGrp="1"/>
          </p:cNvSpPr>
          <p:nvPr>
            <p:ph idx="1"/>
          </p:nvPr>
        </p:nvSpPr>
        <p:spPr/>
        <p:txBody>
          <a:bodyPr>
            <a:normAutofit/>
          </a:bodyPr>
          <a:lstStyle/>
          <a:p>
            <a:pPr marL="0" indent="0">
              <a:buNone/>
            </a:pPr>
            <a:endParaRPr lang="it-IT" dirty="0"/>
          </a:p>
          <a:p>
            <a:pPr marL="0" indent="0" algn="ctr">
              <a:buNone/>
            </a:pPr>
            <a:r>
              <a:rPr lang="it-IT" dirty="0"/>
              <a:t>Ognuno dovrebbe sentirsi libero di esprimere la propria cultura e quello che mi sento di dire, anche in questo caso, è che noi operatori sanitari dovremmo mettere a proprio agio le donne, e questo comprende anche cercare di capire la loro cultura, non giudicare quello che è diverso dalle nostre usanze.</a:t>
            </a:r>
          </a:p>
          <a:p>
            <a:pPr marL="0" indent="0">
              <a:buNone/>
            </a:pPr>
            <a:endParaRPr lang="it-IT" dirty="0"/>
          </a:p>
        </p:txBody>
      </p:sp>
      <p:pic>
        <p:nvPicPr>
          <p:cNvPr id="5" name="Immagine 4">
            <a:extLst>
              <a:ext uri="{FF2B5EF4-FFF2-40B4-BE49-F238E27FC236}">
                <a16:creationId xmlns:a16="http://schemas.microsoft.com/office/drawing/2014/main" id="{2279C216-C2B3-594F-AF7C-DF2E7959A1AD}"/>
              </a:ext>
            </a:extLst>
          </p:cNvPr>
          <p:cNvPicPr>
            <a:picLocks noChangeAspect="1"/>
          </p:cNvPicPr>
          <p:nvPr/>
        </p:nvPicPr>
        <p:blipFill>
          <a:blip r:embed="rId2"/>
          <a:stretch>
            <a:fillRect/>
          </a:stretch>
        </p:blipFill>
        <p:spPr>
          <a:xfrm>
            <a:off x="278781" y="3716908"/>
            <a:ext cx="2810108" cy="3070470"/>
          </a:xfrm>
          <a:prstGeom prst="rect">
            <a:avLst/>
          </a:prstGeom>
        </p:spPr>
      </p:pic>
    </p:spTree>
    <p:extLst>
      <p:ext uri="{BB962C8B-B14F-4D97-AF65-F5344CB8AC3E}">
        <p14:creationId xmlns:p14="http://schemas.microsoft.com/office/powerpoint/2010/main" val="343178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AC5301-BB95-8C4B-B0D9-543225B9A522}"/>
              </a:ext>
            </a:extLst>
          </p:cNvPr>
          <p:cNvSpPr>
            <a:spLocks noGrp="1"/>
          </p:cNvSpPr>
          <p:nvPr>
            <p:ph type="title"/>
          </p:nvPr>
        </p:nvSpPr>
        <p:spPr/>
        <p:txBody>
          <a:bodyPr>
            <a:normAutofit/>
          </a:bodyPr>
          <a:lstStyle/>
          <a:p>
            <a:r>
              <a:rPr lang="it-IT" dirty="0"/>
              <a:t>Cosa fare per migliorare?</a:t>
            </a:r>
          </a:p>
        </p:txBody>
      </p:sp>
      <p:sp>
        <p:nvSpPr>
          <p:cNvPr id="3" name="Segnaposto contenuto 2">
            <a:extLst>
              <a:ext uri="{FF2B5EF4-FFF2-40B4-BE49-F238E27FC236}">
                <a16:creationId xmlns:a16="http://schemas.microsoft.com/office/drawing/2014/main" id="{D1CC2CB0-06F7-2847-80D3-F7A003E45A26}"/>
              </a:ext>
            </a:extLst>
          </p:cNvPr>
          <p:cNvSpPr>
            <a:spLocks noGrp="1"/>
          </p:cNvSpPr>
          <p:nvPr>
            <p:ph idx="1"/>
          </p:nvPr>
        </p:nvSpPr>
        <p:spPr>
          <a:xfrm>
            <a:off x="496293" y="1435869"/>
            <a:ext cx="6744567" cy="3504122"/>
          </a:xfrm>
        </p:spPr>
        <p:txBody>
          <a:bodyPr>
            <a:normAutofit/>
          </a:bodyPr>
          <a:lstStyle/>
          <a:p>
            <a:pPr marL="0" indent="0">
              <a:buNone/>
            </a:pPr>
            <a:endParaRPr lang="it-IT" sz="2400" dirty="0"/>
          </a:p>
          <a:p>
            <a:pPr marL="0" indent="0">
              <a:buNone/>
            </a:pPr>
            <a:r>
              <a:rPr lang="it-IT" sz="2400" dirty="0"/>
              <a:t>Per gli operatori…</a:t>
            </a:r>
          </a:p>
          <a:p>
            <a:r>
              <a:rPr lang="it-IT" sz="2400" dirty="0"/>
              <a:t>Organizzare corsi di formazione per studentesse e operatori sanitari tenuti da facilitatori culturali, così da essere preparati di fronte a tutti i tipi di cultura </a:t>
            </a:r>
            <a:r>
              <a:rPr lang="it-IT" sz="2400" dirty="0">
                <a:sym typeface="Wingdings" pitchFamily="2" charset="2"/>
              </a:rPr>
              <a:t> </a:t>
            </a:r>
            <a:r>
              <a:rPr lang="it-IT" sz="2400" u="sng" dirty="0">
                <a:sym typeface="Wingdings" pitchFamily="2" charset="2"/>
              </a:rPr>
              <a:t>limitare il giudizio nei loro confronti</a:t>
            </a:r>
            <a:r>
              <a:rPr lang="it-IT" sz="2400" dirty="0">
                <a:sym typeface="Wingdings" pitchFamily="2" charset="2"/>
              </a:rPr>
              <a:t>.</a:t>
            </a:r>
            <a:endParaRPr lang="it-IT" sz="2400" dirty="0"/>
          </a:p>
        </p:txBody>
      </p:sp>
      <p:pic>
        <p:nvPicPr>
          <p:cNvPr id="4" name="Immagine 3">
            <a:extLst>
              <a:ext uri="{FF2B5EF4-FFF2-40B4-BE49-F238E27FC236}">
                <a16:creationId xmlns:a16="http://schemas.microsoft.com/office/drawing/2014/main" id="{75E60203-A643-D14B-85CD-D61E8334F917}"/>
              </a:ext>
            </a:extLst>
          </p:cNvPr>
          <p:cNvPicPr>
            <a:picLocks noChangeAspect="1"/>
          </p:cNvPicPr>
          <p:nvPr/>
        </p:nvPicPr>
        <p:blipFill>
          <a:blip r:embed="rId2"/>
          <a:stretch>
            <a:fillRect/>
          </a:stretch>
        </p:blipFill>
        <p:spPr>
          <a:xfrm>
            <a:off x="7270595" y="2842835"/>
            <a:ext cx="4285786" cy="3097124"/>
          </a:xfrm>
          <a:prstGeom prst="rect">
            <a:avLst/>
          </a:prstGeom>
        </p:spPr>
      </p:pic>
    </p:spTree>
    <p:extLst>
      <p:ext uri="{BB962C8B-B14F-4D97-AF65-F5344CB8AC3E}">
        <p14:creationId xmlns:p14="http://schemas.microsoft.com/office/powerpoint/2010/main" val="16303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C0FBB1-B233-894C-850C-EE57B00F419E}"/>
              </a:ext>
            </a:extLst>
          </p:cNvPr>
          <p:cNvSpPr>
            <a:spLocks noGrp="1"/>
          </p:cNvSpPr>
          <p:nvPr>
            <p:ph type="title"/>
          </p:nvPr>
        </p:nvSpPr>
        <p:spPr/>
        <p:txBody>
          <a:bodyPr/>
          <a:lstStyle/>
          <a:p>
            <a:r>
              <a:rPr lang="it-IT" dirty="0"/>
              <a:t>Cosa fare per migliorare?</a:t>
            </a:r>
          </a:p>
        </p:txBody>
      </p:sp>
      <p:sp>
        <p:nvSpPr>
          <p:cNvPr id="3" name="Segnaposto contenuto 2">
            <a:extLst>
              <a:ext uri="{FF2B5EF4-FFF2-40B4-BE49-F238E27FC236}">
                <a16:creationId xmlns:a16="http://schemas.microsoft.com/office/drawing/2014/main" id="{F022AAC2-9A24-8A45-8FD2-1BDA1EFAC9D3}"/>
              </a:ext>
            </a:extLst>
          </p:cNvPr>
          <p:cNvSpPr>
            <a:spLocks noGrp="1"/>
          </p:cNvSpPr>
          <p:nvPr>
            <p:ph idx="1"/>
          </p:nvPr>
        </p:nvSpPr>
        <p:spPr/>
        <p:txBody>
          <a:bodyPr/>
          <a:lstStyle/>
          <a:p>
            <a:pPr marL="0" indent="0">
              <a:buNone/>
            </a:pPr>
            <a:r>
              <a:rPr lang="it-IT" dirty="0"/>
              <a:t>Per le donne…</a:t>
            </a:r>
          </a:p>
          <a:p>
            <a:r>
              <a:rPr lang="it-IT" dirty="0"/>
              <a:t>Ampliare lo Spazio Stranieri nei consultori, adibendo le ore all’informazione:</a:t>
            </a:r>
          </a:p>
          <a:p>
            <a:endParaRPr lang="it-IT" dirty="0"/>
          </a:p>
          <a:p>
            <a:endParaRPr lang="it-IT" dirty="0"/>
          </a:p>
          <a:p>
            <a:endParaRPr lang="it-IT" dirty="0"/>
          </a:p>
          <a:p>
            <a:pPr marL="0" indent="0">
              <a:buNone/>
            </a:pPr>
            <a:r>
              <a:rPr lang="it-IT" dirty="0"/>
              <a:t>Se nei consultori, che seguono le gravidanze sin dall’inizio, si iniziassero a dare queste informazioni, potremmo far si che aumenti la fiducia nei nostri confronti.</a:t>
            </a:r>
          </a:p>
        </p:txBody>
      </p:sp>
      <p:sp>
        <p:nvSpPr>
          <p:cNvPr id="4" name="CasellaDiTesto 3">
            <a:extLst>
              <a:ext uri="{FF2B5EF4-FFF2-40B4-BE49-F238E27FC236}">
                <a16:creationId xmlns:a16="http://schemas.microsoft.com/office/drawing/2014/main" id="{88DBE56D-5930-204F-8B2F-A26D504BED83}"/>
              </a:ext>
            </a:extLst>
          </p:cNvPr>
          <p:cNvSpPr txBox="1"/>
          <p:nvPr/>
        </p:nvSpPr>
        <p:spPr>
          <a:xfrm>
            <a:off x="2111828" y="3162299"/>
            <a:ext cx="7445829" cy="923330"/>
          </a:xfrm>
          <a:prstGeom prst="rect">
            <a:avLst/>
          </a:prstGeom>
          <a:noFill/>
        </p:spPr>
        <p:txBody>
          <a:bodyPr wrap="square" rtlCol="0">
            <a:spAutoFit/>
          </a:bodyPr>
          <a:lstStyle/>
          <a:p>
            <a:pPr marL="400050" indent="-400050">
              <a:buFont typeface="+mj-lt"/>
              <a:buAutoNum type="romanUcPeriod"/>
            </a:pPr>
            <a:r>
              <a:rPr lang="it-IT" dirty="0"/>
              <a:t>Spiegare che non sempre negli ospedali troveranno un medico ginecologo donna, soprattutto negli ospedali più piccoli</a:t>
            </a:r>
          </a:p>
          <a:p>
            <a:pPr marL="400050" indent="-400050">
              <a:buFont typeface="+mj-lt"/>
              <a:buAutoNum type="romanUcPeriod"/>
            </a:pPr>
            <a:r>
              <a:rPr lang="it-IT" dirty="0"/>
              <a:t>Spiegare che in Italia qualsiasi pratica di Mutilazione dei Genitali è illegale</a:t>
            </a:r>
          </a:p>
        </p:txBody>
      </p:sp>
    </p:spTree>
    <p:extLst>
      <p:ext uri="{BB962C8B-B14F-4D97-AF65-F5344CB8AC3E}">
        <p14:creationId xmlns:p14="http://schemas.microsoft.com/office/powerpoint/2010/main" val="2123586400"/>
      </p:ext>
    </p:extLst>
  </p:cSld>
  <p:clrMapOvr>
    <a:masterClrMapping/>
  </p:clrMapOvr>
</p:sld>
</file>

<file path=ppt/theme/theme1.xml><?xml version="1.0" encoding="utf-8"?>
<a:theme xmlns:a="http://schemas.openxmlformats.org/drawingml/2006/main" name="Raccolt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Raccolta</Template>
  <TotalTime>176</TotalTime>
  <Words>634</Words>
  <Application>Microsoft Macintosh PowerPoint</Application>
  <PresentationFormat>Widescreen</PresentationFormat>
  <Paragraphs>56</Paragraphs>
  <Slides>13</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13</vt:i4>
      </vt:variant>
    </vt:vector>
  </HeadingPairs>
  <TitlesOfParts>
    <vt:vector size="16" baseType="lpstr">
      <vt:lpstr>Arial</vt:lpstr>
      <vt:lpstr>Gill Sans MT</vt:lpstr>
      <vt:lpstr>Raccolta</vt:lpstr>
      <vt:lpstr>Come immagino la mia professione</vt:lpstr>
      <vt:lpstr>La gestione della partoriente in sala parto</vt:lpstr>
      <vt:lpstr>Lasciare alla donna la scelta di assumere la posizione a lei più comoda durante il travaglio e il parto</vt:lpstr>
      <vt:lpstr>Non c’È alcuna indicazione alla rasatura del pube o al clistere prima del parto</vt:lpstr>
      <vt:lpstr>Promuovere immediatamente l’allattamento al seno e il contatto pelle-pelle</vt:lpstr>
      <vt:lpstr>Parti vaginali, dopo un taglio cesareo, dovrebbero venire incoraggiati</vt:lpstr>
      <vt:lpstr>IL RISPETTO DELLA CULTURA</vt:lpstr>
      <vt:lpstr>Cosa fare per migliorare?</vt:lpstr>
      <vt:lpstr>Cosa fare per migliorare?</vt:lpstr>
      <vt:lpstr>conclusioni</vt:lpstr>
      <vt:lpstr>Presentazione standard di PowerPoint</vt:lpstr>
      <vt:lpstr>Biliografia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immagino la mia professione</dc:title>
  <dc:creator>Gianni Buglione</dc:creator>
  <cp:lastModifiedBy>Gianni Buglione</cp:lastModifiedBy>
  <cp:revision>15</cp:revision>
  <dcterms:created xsi:type="dcterms:W3CDTF">2019-04-29T11:09:00Z</dcterms:created>
  <dcterms:modified xsi:type="dcterms:W3CDTF">2019-05-02T10:11:19Z</dcterms:modified>
</cp:coreProperties>
</file>